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6" r:id="rId2"/>
    <p:sldId id="281" r:id="rId3"/>
    <p:sldId id="259" r:id="rId4"/>
    <p:sldId id="271" r:id="rId5"/>
    <p:sldId id="258" r:id="rId6"/>
    <p:sldId id="274" r:id="rId7"/>
    <p:sldId id="273" r:id="rId8"/>
    <p:sldId id="275" r:id="rId9"/>
    <p:sldId id="277" r:id="rId10"/>
    <p:sldId id="276" r:id="rId11"/>
    <p:sldId id="278" r:id="rId12"/>
    <p:sldId id="279" r:id="rId13"/>
    <p:sldId id="280" r:id="rId14"/>
    <p:sldId id="270" r:id="rId15"/>
  </p:sldIdLst>
  <p:sldSz cx="24382413" cy="13716000"/>
  <p:notesSz cx="6858000" cy="9144000"/>
  <p:defaultText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BA56"/>
    <a:srgbClr val="0C128C"/>
    <a:srgbClr val="2E5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09"/>
    <p:restoredTop sz="50000"/>
  </p:normalViewPr>
  <p:slideViewPr>
    <p:cSldViewPr snapToGrid="0" snapToObjects="1">
      <p:cViewPr varScale="1">
        <p:scale>
          <a:sx n="56" d="100"/>
          <a:sy n="56" d="100"/>
        </p:scale>
        <p:origin x="132" y="132"/>
      </p:cViewPr>
      <p:guideLst>
        <p:guide orient="horz" pos="4320"/>
        <p:guide pos="76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0DE28D-6850-4DB9-897D-A207A4D28E5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89959585-76EF-4D73-9121-833BEB518F88}">
      <dgm:prSet phldrT="[Κείμενο]" custT="1"/>
      <dgm:spPr/>
      <dgm:t>
        <a:bodyPr/>
        <a:lstStyle/>
        <a:p>
          <a:r>
            <a:rPr lang="el-GR" sz="4000" dirty="0"/>
            <a:t>Μακροχρόνια Στρατηγική για το 2050</a:t>
          </a:r>
        </a:p>
      </dgm:t>
    </dgm:pt>
    <dgm:pt modelId="{62DF4F9D-08DA-46D8-8214-575D51F38624}" type="parTrans" cxnId="{F08EDC6B-D0D1-425C-982C-1AD2BE757442}">
      <dgm:prSet/>
      <dgm:spPr/>
      <dgm:t>
        <a:bodyPr/>
        <a:lstStyle/>
        <a:p>
          <a:endParaRPr lang="el-GR"/>
        </a:p>
      </dgm:t>
    </dgm:pt>
    <dgm:pt modelId="{68A81418-6E35-44A6-B0BC-B313490E75E6}" type="sibTrans" cxnId="{F08EDC6B-D0D1-425C-982C-1AD2BE757442}">
      <dgm:prSet/>
      <dgm:spPr/>
      <dgm:t>
        <a:bodyPr/>
        <a:lstStyle/>
        <a:p>
          <a:endParaRPr lang="el-GR"/>
        </a:p>
      </dgm:t>
    </dgm:pt>
    <dgm:pt modelId="{58E9D643-EAD7-43C6-BAE2-C1A0ACE97619}">
      <dgm:prSet phldrT="[Κείμενο]" custT="1"/>
      <dgm:spPr/>
      <dgm:t>
        <a:bodyPr/>
        <a:lstStyle/>
        <a:p>
          <a:r>
            <a:rPr lang="el-GR" sz="3200" dirty="0"/>
            <a:t>Προκρίνει ή αποκλείει τεχνολογίες και πολιτικές, αναλύει τις προκλήσεις, τις απαιτήσεις και τις δυνατότητες του ενεργειακού συστήματος για την επίτευξη των στόχων του 2050, με την </a:t>
          </a:r>
          <a:r>
            <a:rPr lang="el-GR" sz="3200" b="1" dirty="0" err="1"/>
            <a:t>απολιγνιτοποίηση</a:t>
          </a:r>
          <a:r>
            <a:rPr lang="el-GR" sz="3200" dirty="0"/>
            <a:t> να αποτελεί μια από τις βασικές επιδιώξεις της στρατηγικής προς μια καθαρή πράσινη οικονομία</a:t>
          </a:r>
        </a:p>
      </dgm:t>
    </dgm:pt>
    <dgm:pt modelId="{D66442A5-DAF3-484E-8986-A67EB5373C42}" type="parTrans" cxnId="{E01C0CB4-73CF-45AB-949E-FD40A25F0E96}">
      <dgm:prSet/>
      <dgm:spPr/>
      <dgm:t>
        <a:bodyPr/>
        <a:lstStyle/>
        <a:p>
          <a:endParaRPr lang="el-GR"/>
        </a:p>
      </dgm:t>
    </dgm:pt>
    <dgm:pt modelId="{97BC9F2F-18C0-4524-92A9-32673D899715}" type="sibTrans" cxnId="{E01C0CB4-73CF-45AB-949E-FD40A25F0E96}">
      <dgm:prSet/>
      <dgm:spPr/>
      <dgm:t>
        <a:bodyPr/>
        <a:lstStyle/>
        <a:p>
          <a:endParaRPr lang="el-GR"/>
        </a:p>
      </dgm:t>
    </dgm:pt>
    <dgm:pt modelId="{65807BF8-3364-47C7-860C-C0575B4A402A}">
      <dgm:prSet phldrT="[Κείμενο]" custT="1"/>
      <dgm:spPr/>
      <dgm:t>
        <a:bodyPr/>
        <a:lstStyle/>
        <a:p>
          <a:r>
            <a:rPr lang="el-GR" sz="4000" dirty="0"/>
            <a:t>Εθνικό Πρόγραμμα Ελέγχου Ατμοσφαιρικής Ρύπανσης 2020-2029</a:t>
          </a:r>
        </a:p>
      </dgm:t>
    </dgm:pt>
    <dgm:pt modelId="{D397EC53-9AC9-4444-9F9F-86A672304008}" type="parTrans" cxnId="{A090F829-6DF8-4D30-B04B-667E38186A1C}">
      <dgm:prSet/>
      <dgm:spPr/>
      <dgm:t>
        <a:bodyPr/>
        <a:lstStyle/>
        <a:p>
          <a:endParaRPr lang="el-GR"/>
        </a:p>
      </dgm:t>
    </dgm:pt>
    <dgm:pt modelId="{263D0BB1-ADF8-4198-8770-92656359AA8E}" type="sibTrans" cxnId="{A090F829-6DF8-4D30-B04B-667E38186A1C}">
      <dgm:prSet/>
      <dgm:spPr/>
      <dgm:t>
        <a:bodyPr/>
        <a:lstStyle/>
        <a:p>
          <a:endParaRPr lang="el-GR"/>
        </a:p>
      </dgm:t>
    </dgm:pt>
    <dgm:pt modelId="{C061FFC2-BA1A-4A6B-A85E-7597DED95B18}">
      <dgm:prSet phldrT="[Κείμενο]" custT="1"/>
      <dgm:spPr/>
      <dgm:t>
        <a:bodyPr/>
        <a:lstStyle/>
        <a:p>
          <a:r>
            <a:rPr lang="el-GR" sz="3200" dirty="0"/>
            <a:t>Η Ελλάδα οφείλει να πετύχει την εθνική δέσμευση μείωσης εκπομπών για την περίοδο 2020 – 2029 και υποχρεούται να εφαρμόσει τα προβλεπόμενα που περιέχονται στο πρόγραμμα, γεγονός που επηρεάζει άμεσα την πορεία προς την </a:t>
          </a:r>
          <a:r>
            <a:rPr lang="el-GR" sz="3200" b="1" dirty="0" err="1"/>
            <a:t>απολιγνιτοποίηση</a:t>
          </a:r>
          <a:r>
            <a:rPr lang="el-GR" sz="3200" dirty="0"/>
            <a:t> και την μετάβαση σε μια κυκλική καθαρή οικονομία, </a:t>
          </a:r>
          <a:r>
            <a:rPr lang="el-GR" sz="3200" dirty="0" err="1"/>
            <a:t>απεξαρτημένη</a:t>
          </a:r>
          <a:r>
            <a:rPr lang="el-GR" sz="3200" dirty="0"/>
            <a:t> από ρυπογόνα ορυκτά καύσιμα</a:t>
          </a:r>
        </a:p>
      </dgm:t>
    </dgm:pt>
    <dgm:pt modelId="{244AAEB6-8BB6-4188-B8BB-952EEFEF04C1}" type="parTrans" cxnId="{74DC479F-F5EC-45C1-A15D-FDABE152C434}">
      <dgm:prSet/>
      <dgm:spPr/>
      <dgm:t>
        <a:bodyPr/>
        <a:lstStyle/>
        <a:p>
          <a:endParaRPr lang="el-GR"/>
        </a:p>
      </dgm:t>
    </dgm:pt>
    <dgm:pt modelId="{839AB180-11A9-4901-AC00-2C47557189C0}" type="sibTrans" cxnId="{74DC479F-F5EC-45C1-A15D-FDABE152C434}">
      <dgm:prSet/>
      <dgm:spPr/>
      <dgm:t>
        <a:bodyPr/>
        <a:lstStyle/>
        <a:p>
          <a:endParaRPr lang="el-GR"/>
        </a:p>
      </dgm:t>
    </dgm:pt>
    <dgm:pt modelId="{7A32BB0E-EB32-4054-A580-BB448EA8928D}">
      <dgm:prSet phldrT="[Κείμενο]" custT="1"/>
      <dgm:spPr/>
      <dgm:t>
        <a:bodyPr/>
        <a:lstStyle/>
        <a:p>
          <a:r>
            <a:rPr lang="el-GR" sz="4000" dirty="0"/>
            <a:t>Εθνικό Πρόγραμμα Ανάπτυξης 2021-2025</a:t>
          </a:r>
        </a:p>
      </dgm:t>
    </dgm:pt>
    <dgm:pt modelId="{2F865077-237D-4723-B1D6-253B1412B320}" type="parTrans" cxnId="{9B33A34D-BB8C-4AC0-B78A-B25B5E2E96D5}">
      <dgm:prSet/>
      <dgm:spPr/>
      <dgm:t>
        <a:bodyPr/>
        <a:lstStyle/>
        <a:p>
          <a:endParaRPr lang="el-GR"/>
        </a:p>
      </dgm:t>
    </dgm:pt>
    <dgm:pt modelId="{201A311C-3EEB-4B86-8AEE-FEC7440780E1}" type="sibTrans" cxnId="{9B33A34D-BB8C-4AC0-B78A-B25B5E2E96D5}">
      <dgm:prSet/>
      <dgm:spPr/>
      <dgm:t>
        <a:bodyPr/>
        <a:lstStyle/>
        <a:p>
          <a:endParaRPr lang="el-GR"/>
        </a:p>
      </dgm:t>
    </dgm:pt>
    <dgm:pt modelId="{E1C516DF-DA2E-4014-9343-5AFAA6C2318F}">
      <dgm:prSet phldrT="[Κείμενο]" custT="1"/>
      <dgm:spPr/>
      <dgm:t>
        <a:bodyPr/>
        <a:lstStyle/>
        <a:p>
          <a:r>
            <a:rPr lang="el-GR" sz="4000" dirty="0"/>
            <a:t>Εθνικό Σχέδιο για την Ενέργεια και το Κλίμα (ΕΣΕΚ)</a:t>
          </a:r>
        </a:p>
      </dgm:t>
    </dgm:pt>
    <dgm:pt modelId="{CA527785-884E-4187-817A-80EB8FC9A049}" type="parTrans" cxnId="{AE820F0A-54C5-40E5-A553-D05F73E9C4EA}">
      <dgm:prSet/>
      <dgm:spPr/>
      <dgm:t>
        <a:bodyPr/>
        <a:lstStyle/>
        <a:p>
          <a:endParaRPr lang="el-GR"/>
        </a:p>
      </dgm:t>
    </dgm:pt>
    <dgm:pt modelId="{7664D193-74FB-4402-9C43-596B7862919E}" type="sibTrans" cxnId="{AE820F0A-54C5-40E5-A553-D05F73E9C4EA}">
      <dgm:prSet/>
      <dgm:spPr/>
      <dgm:t>
        <a:bodyPr/>
        <a:lstStyle/>
        <a:p>
          <a:endParaRPr lang="el-GR"/>
        </a:p>
      </dgm:t>
    </dgm:pt>
    <dgm:pt modelId="{21DCC3CE-F94E-4F26-B93B-BD3F793F0D76}">
      <dgm:prSet phldrT="[Κείμενο]" custT="1"/>
      <dgm:spPr/>
      <dgm:t>
        <a:bodyPr/>
        <a:lstStyle/>
        <a:p>
          <a:r>
            <a:rPr lang="el-GR" sz="3200" dirty="0"/>
            <a:t>Οι δράσεις και οι επιδιώξεις του ΕΠΑ σχετίζονται είτε άμεσα είτε έμμεσα με την </a:t>
          </a:r>
          <a:r>
            <a:rPr lang="el-GR" sz="3200" b="1" dirty="0" err="1"/>
            <a:t>απολιγνιτοποίηση</a:t>
          </a:r>
          <a:r>
            <a:rPr lang="el-GR" sz="3200" dirty="0"/>
            <a:t> και τη </a:t>
          </a:r>
          <a:r>
            <a:rPr lang="el-GR" sz="3200" b="1" dirty="0"/>
            <a:t>Δίκαιη Μετάβαση</a:t>
          </a:r>
        </a:p>
      </dgm:t>
    </dgm:pt>
    <dgm:pt modelId="{53049690-AF4E-4802-918D-A39DB982B040}" type="parTrans" cxnId="{20C92927-A59A-40F0-848D-7650627CF6D0}">
      <dgm:prSet/>
      <dgm:spPr/>
      <dgm:t>
        <a:bodyPr/>
        <a:lstStyle/>
        <a:p>
          <a:endParaRPr lang="el-GR"/>
        </a:p>
      </dgm:t>
    </dgm:pt>
    <dgm:pt modelId="{756EB9F8-D9FA-4135-8AB7-5034B979CC07}" type="sibTrans" cxnId="{20C92927-A59A-40F0-848D-7650627CF6D0}">
      <dgm:prSet/>
      <dgm:spPr/>
      <dgm:t>
        <a:bodyPr/>
        <a:lstStyle/>
        <a:p>
          <a:endParaRPr lang="el-GR"/>
        </a:p>
      </dgm:t>
    </dgm:pt>
    <dgm:pt modelId="{CD7A361B-FC2D-400D-8B6E-16413FB83015}">
      <dgm:prSet phldrT="[Κείμενο]" custT="1"/>
      <dgm:spPr/>
      <dgm:t>
        <a:bodyPr/>
        <a:lstStyle/>
        <a:p>
          <a:endParaRPr lang="el-GR" sz="4400" dirty="0"/>
        </a:p>
      </dgm:t>
    </dgm:pt>
    <dgm:pt modelId="{3A22AC66-A3F0-404B-9902-F3BD8140FE01}" type="parTrans" cxnId="{2DA67C49-B242-402F-9394-1DAAC66FC8BA}">
      <dgm:prSet/>
      <dgm:spPr/>
      <dgm:t>
        <a:bodyPr/>
        <a:lstStyle/>
        <a:p>
          <a:endParaRPr lang="el-GR"/>
        </a:p>
      </dgm:t>
    </dgm:pt>
    <dgm:pt modelId="{330A5194-1888-4741-A840-BB0F8A3D0AAF}" type="sibTrans" cxnId="{2DA67C49-B242-402F-9394-1DAAC66FC8BA}">
      <dgm:prSet/>
      <dgm:spPr/>
      <dgm:t>
        <a:bodyPr/>
        <a:lstStyle/>
        <a:p>
          <a:endParaRPr lang="el-GR"/>
        </a:p>
      </dgm:t>
    </dgm:pt>
    <dgm:pt modelId="{0EB54608-6E67-450A-B0C5-471BD3B1A9DD}">
      <dgm:prSet phldrT="[Κείμενο]" custT="1"/>
      <dgm:spPr/>
      <dgm:t>
        <a:bodyPr/>
        <a:lstStyle/>
        <a:p>
          <a:r>
            <a:rPr lang="el-GR" sz="3200" dirty="0"/>
            <a:t>Θέτει ως στόχο τη σταδιακή </a:t>
          </a:r>
          <a:r>
            <a:rPr lang="el-GR" sz="3200" b="1" dirty="0"/>
            <a:t>απόσυρση των υπόλοιπων λιγνιτικών ηλεκτροπαραγωγικών μονάδων της χώρας έως το 2028.</a:t>
          </a:r>
        </a:p>
      </dgm:t>
    </dgm:pt>
    <dgm:pt modelId="{55D0B786-7840-42A4-827F-17B52F966ED7}" type="parTrans" cxnId="{6895BB7B-84D7-4572-A68D-E7DFD50CCC7A}">
      <dgm:prSet/>
      <dgm:spPr/>
      <dgm:t>
        <a:bodyPr/>
        <a:lstStyle/>
        <a:p>
          <a:endParaRPr lang="el-GR"/>
        </a:p>
      </dgm:t>
    </dgm:pt>
    <dgm:pt modelId="{3EC39A4F-F59D-4CAD-A92F-D7B415E0082C}" type="sibTrans" cxnId="{6895BB7B-84D7-4572-A68D-E7DFD50CCC7A}">
      <dgm:prSet/>
      <dgm:spPr/>
      <dgm:t>
        <a:bodyPr/>
        <a:lstStyle/>
        <a:p>
          <a:endParaRPr lang="el-GR"/>
        </a:p>
      </dgm:t>
    </dgm:pt>
    <dgm:pt modelId="{6460842B-621E-4FCB-A0B1-705921981E7F}">
      <dgm:prSet phldrT="[Κείμενο]" custT="1"/>
      <dgm:spPr/>
      <dgm:t>
        <a:bodyPr/>
        <a:lstStyle/>
        <a:p>
          <a:r>
            <a:rPr lang="el-GR" sz="3200" dirty="0"/>
            <a:t>Λαμβάνει υπόψη τις συστάσεις της Ευρωπαϊκής Επιτροπής αλλά και τους στόχους Βιώσιμης Ανάπτυξης του ΟΗΕ.</a:t>
          </a:r>
        </a:p>
      </dgm:t>
    </dgm:pt>
    <dgm:pt modelId="{89AB191D-F032-49AD-8243-43FB32D4573C}" type="parTrans" cxnId="{95B4C78A-5CBD-4880-A7BD-1C456CAFC93A}">
      <dgm:prSet/>
      <dgm:spPr/>
      <dgm:t>
        <a:bodyPr/>
        <a:lstStyle/>
        <a:p>
          <a:endParaRPr lang="el-GR"/>
        </a:p>
      </dgm:t>
    </dgm:pt>
    <dgm:pt modelId="{741D9E51-4859-4289-9A70-6B40D7755D47}" type="sibTrans" cxnId="{95B4C78A-5CBD-4880-A7BD-1C456CAFC93A}">
      <dgm:prSet/>
      <dgm:spPr/>
      <dgm:t>
        <a:bodyPr/>
        <a:lstStyle/>
        <a:p>
          <a:endParaRPr lang="el-GR"/>
        </a:p>
      </dgm:t>
    </dgm:pt>
    <dgm:pt modelId="{F7E692D1-D32E-47C0-BFA3-7637E3A6D5E0}" type="pres">
      <dgm:prSet presAssocID="{6D0DE28D-6850-4DB9-897D-A207A4D28E5E}" presName="linear" presStyleCnt="0">
        <dgm:presLayoutVars>
          <dgm:animLvl val="lvl"/>
          <dgm:resizeHandles val="exact"/>
        </dgm:presLayoutVars>
      </dgm:prSet>
      <dgm:spPr/>
    </dgm:pt>
    <dgm:pt modelId="{0C07FE01-4EB9-4744-A40C-0FCA2D42BA72}" type="pres">
      <dgm:prSet presAssocID="{89959585-76EF-4D73-9121-833BEB518F88}" presName="parentText" presStyleLbl="node1" presStyleIdx="0" presStyleCnt="4">
        <dgm:presLayoutVars>
          <dgm:chMax val="0"/>
          <dgm:bulletEnabled val="1"/>
        </dgm:presLayoutVars>
      </dgm:prSet>
      <dgm:spPr/>
    </dgm:pt>
    <dgm:pt modelId="{510C5F7C-6908-40E2-99B4-AFD4C39C49B5}" type="pres">
      <dgm:prSet presAssocID="{89959585-76EF-4D73-9121-833BEB518F88}" presName="childText" presStyleLbl="revTx" presStyleIdx="0" presStyleCnt="4">
        <dgm:presLayoutVars>
          <dgm:bulletEnabled val="1"/>
        </dgm:presLayoutVars>
      </dgm:prSet>
      <dgm:spPr/>
    </dgm:pt>
    <dgm:pt modelId="{A7B99EC8-5D11-465F-A681-E91157737FBE}" type="pres">
      <dgm:prSet presAssocID="{65807BF8-3364-47C7-860C-C0575B4A402A}" presName="parentText" presStyleLbl="node1" presStyleIdx="1" presStyleCnt="4">
        <dgm:presLayoutVars>
          <dgm:chMax val="0"/>
          <dgm:bulletEnabled val="1"/>
        </dgm:presLayoutVars>
      </dgm:prSet>
      <dgm:spPr/>
    </dgm:pt>
    <dgm:pt modelId="{07611CBC-E796-430C-8946-B8494D973BEE}" type="pres">
      <dgm:prSet presAssocID="{65807BF8-3364-47C7-860C-C0575B4A402A}" presName="childText" presStyleLbl="revTx" presStyleIdx="1" presStyleCnt="4" custLinFactNeighborX="-1125" custLinFactNeighborY="4294">
        <dgm:presLayoutVars>
          <dgm:bulletEnabled val="1"/>
        </dgm:presLayoutVars>
      </dgm:prSet>
      <dgm:spPr/>
    </dgm:pt>
    <dgm:pt modelId="{6F3EE0CD-9B27-4966-B615-D009FA798798}" type="pres">
      <dgm:prSet presAssocID="{7A32BB0E-EB32-4054-A580-BB448EA8928D}" presName="parentText" presStyleLbl="node1" presStyleIdx="2" presStyleCnt="4" custLinFactNeighborX="-482">
        <dgm:presLayoutVars>
          <dgm:chMax val="0"/>
          <dgm:bulletEnabled val="1"/>
        </dgm:presLayoutVars>
      </dgm:prSet>
      <dgm:spPr/>
    </dgm:pt>
    <dgm:pt modelId="{A2C65457-11C8-4B6E-8E12-3D509000FCF9}" type="pres">
      <dgm:prSet presAssocID="{7A32BB0E-EB32-4054-A580-BB448EA8928D}" presName="childText" presStyleLbl="revTx" presStyleIdx="2" presStyleCnt="4">
        <dgm:presLayoutVars>
          <dgm:bulletEnabled val="1"/>
        </dgm:presLayoutVars>
      </dgm:prSet>
      <dgm:spPr/>
    </dgm:pt>
    <dgm:pt modelId="{89630112-0134-4D12-B6DF-A4EF45F362C3}" type="pres">
      <dgm:prSet presAssocID="{E1C516DF-DA2E-4014-9343-5AFAA6C2318F}" presName="parentText" presStyleLbl="node1" presStyleIdx="3" presStyleCnt="4">
        <dgm:presLayoutVars>
          <dgm:chMax val="0"/>
          <dgm:bulletEnabled val="1"/>
        </dgm:presLayoutVars>
      </dgm:prSet>
      <dgm:spPr/>
    </dgm:pt>
    <dgm:pt modelId="{0B81F22D-C334-4FC2-87A1-6BE05E519CB2}" type="pres">
      <dgm:prSet presAssocID="{E1C516DF-DA2E-4014-9343-5AFAA6C2318F}" presName="childText" presStyleLbl="revTx" presStyleIdx="3" presStyleCnt="4">
        <dgm:presLayoutVars>
          <dgm:bulletEnabled val="1"/>
        </dgm:presLayoutVars>
      </dgm:prSet>
      <dgm:spPr/>
    </dgm:pt>
  </dgm:ptLst>
  <dgm:cxnLst>
    <dgm:cxn modelId="{AE820F0A-54C5-40E5-A553-D05F73E9C4EA}" srcId="{6D0DE28D-6850-4DB9-897D-A207A4D28E5E}" destId="{E1C516DF-DA2E-4014-9343-5AFAA6C2318F}" srcOrd="3" destOrd="0" parTransId="{CA527785-884E-4187-817A-80EB8FC9A049}" sibTransId="{7664D193-74FB-4402-9C43-596B7862919E}"/>
    <dgm:cxn modelId="{BDAE961E-5CC5-4EB1-8297-02BC4A4C01B0}" type="presOf" srcId="{21DCC3CE-F94E-4F26-B93B-BD3F793F0D76}" destId="{A2C65457-11C8-4B6E-8E12-3D509000FCF9}" srcOrd="0" destOrd="0" presId="urn:microsoft.com/office/officeart/2005/8/layout/vList2"/>
    <dgm:cxn modelId="{A6646321-D9C5-4658-AD08-73ACD1A72578}" type="presOf" srcId="{C061FFC2-BA1A-4A6B-A85E-7597DED95B18}" destId="{07611CBC-E796-430C-8946-B8494D973BEE}" srcOrd="0" destOrd="0" presId="urn:microsoft.com/office/officeart/2005/8/layout/vList2"/>
    <dgm:cxn modelId="{C777D121-4E93-4914-8730-636B9B97A71A}" type="presOf" srcId="{CD7A361B-FC2D-400D-8B6E-16413FB83015}" destId="{0B81F22D-C334-4FC2-87A1-6BE05E519CB2}" srcOrd="0" destOrd="2" presId="urn:microsoft.com/office/officeart/2005/8/layout/vList2"/>
    <dgm:cxn modelId="{20C92927-A59A-40F0-848D-7650627CF6D0}" srcId="{7A32BB0E-EB32-4054-A580-BB448EA8928D}" destId="{21DCC3CE-F94E-4F26-B93B-BD3F793F0D76}" srcOrd="0" destOrd="0" parTransId="{53049690-AF4E-4802-918D-A39DB982B040}" sibTransId="{756EB9F8-D9FA-4135-8AB7-5034B979CC07}"/>
    <dgm:cxn modelId="{A090F829-6DF8-4D30-B04B-667E38186A1C}" srcId="{6D0DE28D-6850-4DB9-897D-A207A4D28E5E}" destId="{65807BF8-3364-47C7-860C-C0575B4A402A}" srcOrd="1" destOrd="0" parTransId="{D397EC53-9AC9-4444-9F9F-86A672304008}" sibTransId="{263D0BB1-ADF8-4198-8770-92656359AA8E}"/>
    <dgm:cxn modelId="{2DA67C49-B242-402F-9394-1DAAC66FC8BA}" srcId="{E1C516DF-DA2E-4014-9343-5AFAA6C2318F}" destId="{CD7A361B-FC2D-400D-8B6E-16413FB83015}" srcOrd="2" destOrd="0" parTransId="{3A22AC66-A3F0-404B-9902-F3BD8140FE01}" sibTransId="{330A5194-1888-4741-A840-BB0F8A3D0AAF}"/>
    <dgm:cxn modelId="{F08EDC6B-D0D1-425C-982C-1AD2BE757442}" srcId="{6D0DE28D-6850-4DB9-897D-A207A4D28E5E}" destId="{89959585-76EF-4D73-9121-833BEB518F88}" srcOrd="0" destOrd="0" parTransId="{62DF4F9D-08DA-46D8-8214-575D51F38624}" sibTransId="{68A81418-6E35-44A6-B0BC-B313490E75E6}"/>
    <dgm:cxn modelId="{9B33A34D-BB8C-4AC0-B78A-B25B5E2E96D5}" srcId="{6D0DE28D-6850-4DB9-897D-A207A4D28E5E}" destId="{7A32BB0E-EB32-4054-A580-BB448EA8928D}" srcOrd="2" destOrd="0" parTransId="{2F865077-237D-4723-B1D6-253B1412B320}" sibTransId="{201A311C-3EEB-4B86-8AEE-FEC7440780E1}"/>
    <dgm:cxn modelId="{9B93B64F-76C1-4D0D-82AF-D1CF94D93635}" type="presOf" srcId="{58E9D643-EAD7-43C6-BAE2-C1A0ACE97619}" destId="{510C5F7C-6908-40E2-99B4-AFD4C39C49B5}" srcOrd="0" destOrd="0" presId="urn:microsoft.com/office/officeart/2005/8/layout/vList2"/>
    <dgm:cxn modelId="{14A1CD73-9DDA-4669-BB5C-6837F3E49EE4}" type="presOf" srcId="{65807BF8-3364-47C7-860C-C0575B4A402A}" destId="{A7B99EC8-5D11-465F-A681-E91157737FBE}" srcOrd="0" destOrd="0" presId="urn:microsoft.com/office/officeart/2005/8/layout/vList2"/>
    <dgm:cxn modelId="{48F80275-371F-4371-9683-3CD5D923842F}" type="presOf" srcId="{6D0DE28D-6850-4DB9-897D-A207A4D28E5E}" destId="{F7E692D1-D32E-47C0-BFA3-7637E3A6D5E0}" srcOrd="0" destOrd="0" presId="urn:microsoft.com/office/officeart/2005/8/layout/vList2"/>
    <dgm:cxn modelId="{6895BB7B-84D7-4572-A68D-E7DFD50CCC7A}" srcId="{E1C516DF-DA2E-4014-9343-5AFAA6C2318F}" destId="{0EB54608-6E67-450A-B0C5-471BD3B1A9DD}" srcOrd="0" destOrd="0" parTransId="{55D0B786-7840-42A4-827F-17B52F966ED7}" sibTransId="{3EC39A4F-F59D-4CAD-A92F-D7B415E0082C}"/>
    <dgm:cxn modelId="{95B4C78A-5CBD-4880-A7BD-1C456CAFC93A}" srcId="{E1C516DF-DA2E-4014-9343-5AFAA6C2318F}" destId="{6460842B-621E-4FCB-A0B1-705921981E7F}" srcOrd="1" destOrd="0" parTransId="{89AB191D-F032-49AD-8243-43FB32D4573C}" sibTransId="{741D9E51-4859-4289-9A70-6B40D7755D47}"/>
    <dgm:cxn modelId="{74DC479F-F5EC-45C1-A15D-FDABE152C434}" srcId="{65807BF8-3364-47C7-860C-C0575B4A402A}" destId="{C061FFC2-BA1A-4A6B-A85E-7597DED95B18}" srcOrd="0" destOrd="0" parTransId="{244AAEB6-8BB6-4188-B8BB-952EEFEF04C1}" sibTransId="{839AB180-11A9-4901-AC00-2C47557189C0}"/>
    <dgm:cxn modelId="{81182DAF-E916-4B0D-BB75-04AE91789D70}" type="presOf" srcId="{89959585-76EF-4D73-9121-833BEB518F88}" destId="{0C07FE01-4EB9-4744-A40C-0FCA2D42BA72}" srcOrd="0" destOrd="0" presId="urn:microsoft.com/office/officeart/2005/8/layout/vList2"/>
    <dgm:cxn modelId="{E01C0CB4-73CF-45AB-949E-FD40A25F0E96}" srcId="{89959585-76EF-4D73-9121-833BEB518F88}" destId="{58E9D643-EAD7-43C6-BAE2-C1A0ACE97619}" srcOrd="0" destOrd="0" parTransId="{D66442A5-DAF3-484E-8986-A67EB5373C42}" sibTransId="{97BC9F2F-18C0-4524-92A9-32673D899715}"/>
    <dgm:cxn modelId="{5612E5C7-D4EF-4A14-AFAF-D5F9B697E000}" type="presOf" srcId="{7A32BB0E-EB32-4054-A580-BB448EA8928D}" destId="{6F3EE0CD-9B27-4966-B615-D009FA798798}" srcOrd="0" destOrd="0" presId="urn:microsoft.com/office/officeart/2005/8/layout/vList2"/>
    <dgm:cxn modelId="{F274CCE6-2AE8-43F4-86D0-3743B8EF8663}" type="presOf" srcId="{0EB54608-6E67-450A-B0C5-471BD3B1A9DD}" destId="{0B81F22D-C334-4FC2-87A1-6BE05E519CB2}" srcOrd="0" destOrd="0" presId="urn:microsoft.com/office/officeart/2005/8/layout/vList2"/>
    <dgm:cxn modelId="{554F96E7-EBB7-496E-90BB-5E8DF66305DF}" type="presOf" srcId="{6460842B-621E-4FCB-A0B1-705921981E7F}" destId="{0B81F22D-C334-4FC2-87A1-6BE05E519CB2}" srcOrd="0" destOrd="1" presId="urn:microsoft.com/office/officeart/2005/8/layout/vList2"/>
    <dgm:cxn modelId="{36A5F9FC-6CC7-4CFD-9E9A-3819E004E339}" type="presOf" srcId="{E1C516DF-DA2E-4014-9343-5AFAA6C2318F}" destId="{89630112-0134-4D12-B6DF-A4EF45F362C3}" srcOrd="0" destOrd="0" presId="urn:microsoft.com/office/officeart/2005/8/layout/vList2"/>
    <dgm:cxn modelId="{0C7B6998-9F54-4340-9BC7-B82988B2D5DF}" type="presParOf" srcId="{F7E692D1-D32E-47C0-BFA3-7637E3A6D5E0}" destId="{0C07FE01-4EB9-4744-A40C-0FCA2D42BA72}" srcOrd="0" destOrd="0" presId="urn:microsoft.com/office/officeart/2005/8/layout/vList2"/>
    <dgm:cxn modelId="{B2065AA7-7B44-4AD3-9EBA-7EF3CDE41D96}" type="presParOf" srcId="{F7E692D1-D32E-47C0-BFA3-7637E3A6D5E0}" destId="{510C5F7C-6908-40E2-99B4-AFD4C39C49B5}" srcOrd="1" destOrd="0" presId="urn:microsoft.com/office/officeart/2005/8/layout/vList2"/>
    <dgm:cxn modelId="{EB849538-0D31-4412-A552-C9030E362973}" type="presParOf" srcId="{F7E692D1-D32E-47C0-BFA3-7637E3A6D5E0}" destId="{A7B99EC8-5D11-465F-A681-E91157737FBE}" srcOrd="2" destOrd="0" presId="urn:microsoft.com/office/officeart/2005/8/layout/vList2"/>
    <dgm:cxn modelId="{8C68FE54-719E-4C37-969B-D8E99526CCEC}" type="presParOf" srcId="{F7E692D1-D32E-47C0-BFA3-7637E3A6D5E0}" destId="{07611CBC-E796-430C-8946-B8494D973BEE}" srcOrd="3" destOrd="0" presId="urn:microsoft.com/office/officeart/2005/8/layout/vList2"/>
    <dgm:cxn modelId="{6DF24BE5-F046-4C79-B8CD-1C2B7C6EDB5B}" type="presParOf" srcId="{F7E692D1-D32E-47C0-BFA3-7637E3A6D5E0}" destId="{6F3EE0CD-9B27-4966-B615-D009FA798798}" srcOrd="4" destOrd="0" presId="urn:microsoft.com/office/officeart/2005/8/layout/vList2"/>
    <dgm:cxn modelId="{FCFCD021-15B9-41E5-A4E5-B83EA49C9327}" type="presParOf" srcId="{F7E692D1-D32E-47C0-BFA3-7637E3A6D5E0}" destId="{A2C65457-11C8-4B6E-8E12-3D509000FCF9}" srcOrd="5" destOrd="0" presId="urn:microsoft.com/office/officeart/2005/8/layout/vList2"/>
    <dgm:cxn modelId="{17DD21CB-D809-458B-AC7F-5DCA512CD05C}" type="presParOf" srcId="{F7E692D1-D32E-47C0-BFA3-7637E3A6D5E0}" destId="{89630112-0134-4D12-B6DF-A4EF45F362C3}" srcOrd="6" destOrd="0" presId="urn:microsoft.com/office/officeart/2005/8/layout/vList2"/>
    <dgm:cxn modelId="{B98AF16C-AFB4-4E59-A175-6107D568C4AE}" type="presParOf" srcId="{F7E692D1-D32E-47C0-BFA3-7637E3A6D5E0}" destId="{0B81F22D-C334-4FC2-87A1-6BE05E519CB2}" srcOrd="7"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07FE01-4EB9-4744-A40C-0FCA2D42BA72}">
      <dsp:nvSpPr>
        <dsp:cNvPr id="0" name=""/>
        <dsp:cNvSpPr/>
      </dsp:nvSpPr>
      <dsp:spPr>
        <a:xfrm>
          <a:off x="0" y="48743"/>
          <a:ext cx="18836640" cy="973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l-GR" sz="4000" kern="1200" dirty="0"/>
            <a:t>Μακροχρόνια Στρατηγική για το 2050</a:t>
          </a:r>
        </a:p>
      </dsp:txBody>
      <dsp:txXfrm>
        <a:off x="0" y="48743"/>
        <a:ext cx="18836640" cy="973440"/>
      </dsp:txXfrm>
    </dsp:sp>
    <dsp:sp modelId="{510C5F7C-6908-40E2-99B4-AFD4C39C49B5}">
      <dsp:nvSpPr>
        <dsp:cNvPr id="0" name=""/>
        <dsp:cNvSpPr/>
      </dsp:nvSpPr>
      <dsp:spPr>
        <a:xfrm>
          <a:off x="0" y="1022183"/>
          <a:ext cx="18836640" cy="1883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8063"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Προκρίνει ή αποκλείει τεχνολογίες και πολιτικές, αναλύει τις προκλήσεις, τις απαιτήσεις και τις δυνατότητες του ενεργειακού συστήματος για την επίτευξη των στόχων του 2050, με την </a:t>
          </a:r>
          <a:r>
            <a:rPr lang="el-GR" sz="3200" b="1" kern="1200" dirty="0" err="1"/>
            <a:t>απολιγνιτοποίηση</a:t>
          </a:r>
          <a:r>
            <a:rPr lang="el-GR" sz="3200" kern="1200" dirty="0"/>
            <a:t> να αποτελεί μια από τις βασικές επιδιώξεις της στρατηγικής προς μια καθαρή πράσινη οικονομία</a:t>
          </a:r>
        </a:p>
      </dsp:txBody>
      <dsp:txXfrm>
        <a:off x="0" y="1022183"/>
        <a:ext cx="18836640" cy="1883700"/>
      </dsp:txXfrm>
    </dsp:sp>
    <dsp:sp modelId="{A7B99EC8-5D11-465F-A681-E91157737FBE}">
      <dsp:nvSpPr>
        <dsp:cNvPr id="0" name=""/>
        <dsp:cNvSpPr/>
      </dsp:nvSpPr>
      <dsp:spPr>
        <a:xfrm>
          <a:off x="0" y="2905883"/>
          <a:ext cx="18836640" cy="973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l-GR" sz="4000" kern="1200" dirty="0"/>
            <a:t>Εθνικό Πρόγραμμα Ελέγχου Ατμοσφαιρικής Ρύπανσης 2020-2029</a:t>
          </a:r>
        </a:p>
      </dsp:txBody>
      <dsp:txXfrm>
        <a:off x="0" y="2905883"/>
        <a:ext cx="18836640" cy="973440"/>
      </dsp:txXfrm>
    </dsp:sp>
    <dsp:sp modelId="{07611CBC-E796-430C-8946-B8494D973BEE}">
      <dsp:nvSpPr>
        <dsp:cNvPr id="0" name=""/>
        <dsp:cNvSpPr/>
      </dsp:nvSpPr>
      <dsp:spPr>
        <a:xfrm>
          <a:off x="0" y="3921122"/>
          <a:ext cx="18836640" cy="1883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8063"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Η Ελλάδα οφείλει να πετύχει την εθνική δέσμευση μείωσης εκπομπών για την περίοδο 2020 – 2029 και υποχρεούται να εφαρμόσει τα προβλεπόμενα που περιέχονται στο πρόγραμμα, γεγονός που επηρεάζει άμεσα την πορεία προς την </a:t>
          </a:r>
          <a:r>
            <a:rPr lang="el-GR" sz="3200" b="1" kern="1200" dirty="0" err="1"/>
            <a:t>απολιγνιτοποίηση</a:t>
          </a:r>
          <a:r>
            <a:rPr lang="el-GR" sz="3200" kern="1200" dirty="0"/>
            <a:t> και την μετάβαση σε μια κυκλική καθαρή οικονομία, </a:t>
          </a:r>
          <a:r>
            <a:rPr lang="el-GR" sz="3200" kern="1200" dirty="0" err="1"/>
            <a:t>απεξαρτημένη</a:t>
          </a:r>
          <a:r>
            <a:rPr lang="el-GR" sz="3200" kern="1200" dirty="0"/>
            <a:t> από ρυπογόνα ορυκτά καύσιμα</a:t>
          </a:r>
        </a:p>
      </dsp:txBody>
      <dsp:txXfrm>
        <a:off x="0" y="3921122"/>
        <a:ext cx="18836640" cy="1883700"/>
      </dsp:txXfrm>
    </dsp:sp>
    <dsp:sp modelId="{6F3EE0CD-9B27-4966-B615-D009FA798798}">
      <dsp:nvSpPr>
        <dsp:cNvPr id="0" name=""/>
        <dsp:cNvSpPr/>
      </dsp:nvSpPr>
      <dsp:spPr>
        <a:xfrm>
          <a:off x="0" y="5763023"/>
          <a:ext cx="18836640" cy="973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l-GR" sz="4000" kern="1200" dirty="0"/>
            <a:t>Εθνικό Πρόγραμμα Ανάπτυξης 2021-2025</a:t>
          </a:r>
        </a:p>
      </dsp:txBody>
      <dsp:txXfrm>
        <a:off x="0" y="5763023"/>
        <a:ext cx="18836640" cy="973440"/>
      </dsp:txXfrm>
    </dsp:sp>
    <dsp:sp modelId="{A2C65457-11C8-4B6E-8E12-3D509000FCF9}">
      <dsp:nvSpPr>
        <dsp:cNvPr id="0" name=""/>
        <dsp:cNvSpPr/>
      </dsp:nvSpPr>
      <dsp:spPr>
        <a:xfrm>
          <a:off x="0" y="6736463"/>
          <a:ext cx="18836640" cy="9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8063"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Οι δράσεις και οι επιδιώξεις του ΕΠΑ σχετίζονται είτε άμεσα είτε έμμεσα με την </a:t>
          </a:r>
          <a:r>
            <a:rPr lang="el-GR" sz="3200" b="1" kern="1200" dirty="0" err="1"/>
            <a:t>απολιγνιτοποίηση</a:t>
          </a:r>
          <a:r>
            <a:rPr lang="el-GR" sz="3200" kern="1200" dirty="0"/>
            <a:t> και τη </a:t>
          </a:r>
          <a:r>
            <a:rPr lang="el-GR" sz="3200" b="1" kern="1200" dirty="0"/>
            <a:t>Δίκαιη Μετάβαση</a:t>
          </a:r>
        </a:p>
      </dsp:txBody>
      <dsp:txXfrm>
        <a:off x="0" y="6736463"/>
        <a:ext cx="18836640" cy="995670"/>
      </dsp:txXfrm>
    </dsp:sp>
    <dsp:sp modelId="{89630112-0134-4D12-B6DF-A4EF45F362C3}">
      <dsp:nvSpPr>
        <dsp:cNvPr id="0" name=""/>
        <dsp:cNvSpPr/>
      </dsp:nvSpPr>
      <dsp:spPr>
        <a:xfrm>
          <a:off x="0" y="7732133"/>
          <a:ext cx="18836640" cy="9734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l-GR" sz="4000" kern="1200" dirty="0"/>
            <a:t>Εθνικό Σχέδιο για την Ενέργεια και το Κλίμα (ΕΣΕΚ)</a:t>
          </a:r>
        </a:p>
      </dsp:txBody>
      <dsp:txXfrm>
        <a:off x="0" y="7732133"/>
        <a:ext cx="18836640" cy="973440"/>
      </dsp:txXfrm>
    </dsp:sp>
    <dsp:sp modelId="{0B81F22D-C334-4FC2-87A1-6BE05E519CB2}">
      <dsp:nvSpPr>
        <dsp:cNvPr id="0" name=""/>
        <dsp:cNvSpPr/>
      </dsp:nvSpPr>
      <dsp:spPr>
        <a:xfrm>
          <a:off x="0" y="8705573"/>
          <a:ext cx="18836640"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8063"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l-GR" sz="3200" kern="1200" dirty="0"/>
            <a:t>Θέτει ως στόχο τη σταδιακή </a:t>
          </a:r>
          <a:r>
            <a:rPr lang="el-GR" sz="3200" b="1" kern="1200" dirty="0"/>
            <a:t>απόσυρση των υπόλοιπων λιγνιτικών ηλεκτροπαραγωγικών μονάδων της χώρας έως το 2028.</a:t>
          </a:r>
        </a:p>
        <a:p>
          <a:pPr marL="285750" lvl="1" indent="-285750" algn="l" defTabSz="1422400">
            <a:lnSpc>
              <a:spcPct val="90000"/>
            </a:lnSpc>
            <a:spcBef>
              <a:spcPct val="0"/>
            </a:spcBef>
            <a:spcAft>
              <a:spcPct val="20000"/>
            </a:spcAft>
            <a:buChar char="•"/>
          </a:pPr>
          <a:r>
            <a:rPr lang="el-GR" sz="3200" kern="1200" dirty="0"/>
            <a:t>Λαμβάνει υπόψη τις συστάσεις της Ευρωπαϊκής Επιτροπής αλλά και τους στόχους Βιώσιμης Ανάπτυξης του ΟΗΕ.</a:t>
          </a:r>
        </a:p>
        <a:p>
          <a:pPr marL="285750" lvl="1" indent="-285750" algn="l" defTabSz="1955800">
            <a:lnSpc>
              <a:spcPct val="90000"/>
            </a:lnSpc>
            <a:spcBef>
              <a:spcPct val="0"/>
            </a:spcBef>
            <a:spcAft>
              <a:spcPct val="20000"/>
            </a:spcAft>
            <a:buChar char="•"/>
          </a:pPr>
          <a:endParaRPr lang="el-GR" sz="4400" kern="1200" dirty="0"/>
        </a:p>
      </dsp:txBody>
      <dsp:txXfrm>
        <a:off x="0" y="8705573"/>
        <a:ext cx="18836640" cy="2691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17C1E-B2C6-EB4E-8DAD-0752287FA1A2}" type="datetimeFigureOut">
              <a:rPr lang="en-US" smtClean="0"/>
              <a:pPr/>
              <a:t>10/6/2022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C9306-7C8F-C341-88B2-FAEBEB6C7867}" type="slidenum">
              <a:rPr lang="en-US" smtClean="0"/>
              <a:pPr/>
              <a:t>‹#›</a:t>
            </a:fld>
            <a:endParaRPr lang="en-US"/>
          </a:p>
        </p:txBody>
      </p:sp>
    </p:spTree>
    <p:extLst>
      <p:ext uri="{BB962C8B-B14F-4D97-AF65-F5344CB8AC3E}">
        <p14:creationId xmlns:p14="http://schemas.microsoft.com/office/powerpoint/2010/main" val="2020593456"/>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3</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4</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6</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7</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8</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9</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10</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11</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12</a:t>
            </a:fld>
            <a:endParaRPr lang="en-US"/>
          </a:p>
        </p:txBody>
      </p:sp>
    </p:spTree>
    <p:extLst>
      <p:ext uri="{BB962C8B-B14F-4D97-AF65-F5344CB8AC3E}">
        <p14:creationId xmlns:p14="http://schemas.microsoft.com/office/powerpoint/2010/main" val="1955304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C9306-7C8F-C341-88B2-FAEBEB6C7867}" type="slidenum">
              <a:rPr lang="en-US" smtClean="0"/>
              <a:pPr/>
              <a:t>13</a:t>
            </a:fld>
            <a:endParaRPr lang="en-US"/>
          </a:p>
        </p:txBody>
      </p:sp>
    </p:spTree>
    <p:extLst>
      <p:ext uri="{BB962C8B-B14F-4D97-AF65-F5344CB8AC3E}">
        <p14:creationId xmlns:p14="http://schemas.microsoft.com/office/powerpoint/2010/main" val="1955304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4793913" y="1208088"/>
            <a:ext cx="8718550" cy="11723687"/>
          </a:xfrm>
          <a:prstGeom prst="rect">
            <a:avLst/>
          </a:prstGeom>
        </p:spPr>
        <p:txBody>
          <a:bodyPr/>
          <a:lstStyle/>
          <a:p>
            <a:endParaRPr lang="en-US"/>
          </a:p>
        </p:txBody>
      </p:sp>
    </p:spTree>
    <p:extLst>
      <p:ext uri="{BB962C8B-B14F-4D97-AF65-F5344CB8AC3E}">
        <p14:creationId xmlns:p14="http://schemas.microsoft.com/office/powerpoint/2010/main" val="198831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708723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91676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s.ktimanet.gr/wms/ktbasemap/default.aspx"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hyperlink" Target="mailto:ap.dmetavasis@pdm.gov.gr"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905" y="11215639"/>
            <a:ext cx="2671465" cy="1931519"/>
          </a:xfrm>
          <a:prstGeom prst="rect">
            <a:avLst/>
          </a:prstGeom>
        </p:spPr>
      </p:pic>
      <p:sp>
        <p:nvSpPr>
          <p:cNvPr id="11" name="Text Placeholder 2"/>
          <p:cNvSpPr txBox="1">
            <a:spLocks/>
          </p:cNvSpPr>
          <p:nvPr/>
        </p:nvSpPr>
        <p:spPr>
          <a:xfrm>
            <a:off x="1210005" y="5408023"/>
            <a:ext cx="15404470" cy="2278063"/>
          </a:xfrm>
          <a:prstGeom prst="rect">
            <a:avLst/>
          </a:prstGeom>
        </p:spPr>
        <p:txBody>
          <a:bodyPr vert="horz" lIns="91440" tIns="45720" rIns="91440" bIns="45720" rtlCol="0" anchor="ctr"/>
          <a:lstStyle>
            <a:defPPr>
              <a:defRPr lang="en-US"/>
            </a:defPPr>
            <a:lvl1pPr marL="0" indent="0" algn="l" defTabSz="1828709" rtl="0" eaLnBrk="1" latinLnBrk="0" hangingPunct="1">
              <a:buNone/>
              <a:defRPr sz="6000" kern="1200">
                <a:solidFill>
                  <a:schemeClr val="tx1">
                    <a:tint val="75000"/>
                  </a:schemeClr>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algn="ctr"/>
            <a:r>
              <a:rPr lang="el-GR" sz="7100" b="1" dirty="0">
                <a:solidFill>
                  <a:schemeClr val="bg1"/>
                </a:solidFill>
                <a:ea typeface="Averta Semibold" charset="0"/>
                <a:cs typeface="Averta Semibold" charset="0"/>
              </a:rPr>
              <a:t>Κλιματική αλλαγή </a:t>
            </a:r>
          </a:p>
          <a:p>
            <a:pPr algn="ctr"/>
            <a:r>
              <a:rPr lang="el-GR" sz="7100" b="1" dirty="0">
                <a:solidFill>
                  <a:schemeClr val="bg1"/>
                </a:solidFill>
                <a:ea typeface="Averta Semibold" charset="0"/>
                <a:cs typeface="Averta Semibold" charset="0"/>
              </a:rPr>
              <a:t>και </a:t>
            </a:r>
          </a:p>
          <a:p>
            <a:pPr algn="ctr"/>
            <a:r>
              <a:rPr lang="el-GR" sz="7100" b="1" dirty="0">
                <a:solidFill>
                  <a:schemeClr val="bg1"/>
                </a:solidFill>
                <a:ea typeface="Averta Semibold" charset="0"/>
                <a:cs typeface="Averta Semibold" charset="0"/>
              </a:rPr>
              <a:t>Πρόγραμμα Δίκαιης Αναπτυξιακής Μετάβασης</a:t>
            </a:r>
            <a:endParaRPr lang="en-US" sz="7100" dirty="0">
              <a:solidFill>
                <a:schemeClr val="bg1"/>
              </a:solidFill>
              <a:ea typeface="Averta Light" charset="0"/>
              <a:cs typeface="Averta Light" charset="0"/>
            </a:endParaRPr>
          </a:p>
          <a:p>
            <a:endParaRPr lang="en-US" dirty="0"/>
          </a:p>
        </p:txBody>
      </p:sp>
      <p:sp>
        <p:nvSpPr>
          <p:cNvPr id="12" name="Text Placeholder 4"/>
          <p:cNvSpPr txBox="1">
            <a:spLocks/>
          </p:cNvSpPr>
          <p:nvPr/>
        </p:nvSpPr>
        <p:spPr>
          <a:xfrm>
            <a:off x="1210004" y="8752114"/>
            <a:ext cx="12454237" cy="1533525"/>
          </a:xfrm>
          <a:prstGeom prst="rect">
            <a:avLst/>
          </a:prstGeom>
        </p:spPr>
        <p:txBody>
          <a:bodyPr vert="horz" lIns="91440" tIns="45720" rIns="91440" bIns="45720" rtlCol="0" anchor="ctr"/>
          <a:lstStyle>
            <a:defPPr>
              <a:defRPr lang="en-US"/>
            </a:defPPr>
            <a:lvl1pPr marL="0" indent="0" algn="ctr" defTabSz="1828709" rtl="0" eaLnBrk="1" latinLnBrk="0" hangingPunct="1">
              <a:buNone/>
              <a:defRPr sz="6000" kern="1200">
                <a:solidFill>
                  <a:schemeClr val="tx1">
                    <a:tint val="75000"/>
                  </a:schemeClr>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algn="l"/>
            <a:r>
              <a:rPr lang="el-GR" sz="3600" b="1" dirty="0">
                <a:solidFill>
                  <a:schemeClr val="bg1"/>
                </a:solidFill>
                <a:ea typeface="Averta Semibold" charset="0"/>
                <a:cs typeface="Averta Semibold" charset="0"/>
              </a:rPr>
              <a:t>Γρηγόρης Τσιούμαρης</a:t>
            </a:r>
            <a:endParaRPr lang="en-US" sz="3600" b="1" dirty="0">
              <a:solidFill>
                <a:schemeClr val="bg1"/>
              </a:solidFill>
              <a:ea typeface="Averta Semibold" charset="0"/>
              <a:cs typeface="Averta Semibold" charset="0"/>
            </a:endParaRPr>
          </a:p>
          <a:p>
            <a:pPr algn="l"/>
            <a:r>
              <a:rPr lang="el-GR" sz="2800" b="1" dirty="0" err="1">
                <a:solidFill>
                  <a:schemeClr val="bg1"/>
                </a:solidFill>
                <a:ea typeface="Averta Semibold" charset="0"/>
                <a:cs typeface="Averta Semibold" charset="0"/>
              </a:rPr>
              <a:t>Αντιπεριφερειάρχης</a:t>
            </a:r>
            <a:r>
              <a:rPr lang="el-GR" sz="2800" b="1" dirty="0">
                <a:solidFill>
                  <a:schemeClr val="bg1"/>
                </a:solidFill>
                <a:ea typeface="Averta Semibold" charset="0"/>
                <a:cs typeface="Averta Semibold" charset="0"/>
              </a:rPr>
              <a:t> Δίκαιης Αναπτυξιακής Μετάβασης</a:t>
            </a:r>
            <a:endParaRPr lang="en-US" sz="2800" b="1" dirty="0">
              <a:solidFill>
                <a:schemeClr val="bg1"/>
              </a:solidFill>
              <a:ea typeface="Averta Semibold" charset="0"/>
              <a:cs typeface="Averta Semibold" charset="0"/>
            </a:endParaRPr>
          </a:p>
        </p:txBody>
      </p:sp>
      <p:sp>
        <p:nvSpPr>
          <p:cNvPr id="13" name="Text Placeholder 11"/>
          <p:cNvSpPr txBox="1">
            <a:spLocks/>
          </p:cNvSpPr>
          <p:nvPr/>
        </p:nvSpPr>
        <p:spPr>
          <a:xfrm>
            <a:off x="3824662" y="11289037"/>
            <a:ext cx="6185439" cy="1743037"/>
          </a:xfrm>
          <a:prstGeom prst="rect">
            <a:avLst/>
          </a:prstGeom>
        </p:spPr>
        <p:txBody>
          <a:bodyPr vert="horz" lIns="91440" tIns="45720" rIns="91440" bIns="45720" rtlCol="0" anchor="ctr"/>
          <a:lstStyle>
            <a:defPPr>
              <a:defRPr lang="en-US"/>
            </a:defPPr>
            <a:lvl1pPr marL="0" indent="0" algn="r" defTabSz="1828709" rtl="0" eaLnBrk="1" latinLnBrk="0" hangingPunct="1">
              <a:buNone/>
              <a:defRPr sz="6000" kern="1200" baseline="0">
                <a:solidFill>
                  <a:schemeClr val="tx1">
                    <a:tint val="75000"/>
                  </a:schemeClr>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algn="l"/>
            <a:r>
              <a:rPr lang="el-GR" sz="2400" dirty="0">
                <a:solidFill>
                  <a:srgbClr val="296632"/>
                </a:solidFill>
                <a:latin typeface="Averta" charset="0"/>
                <a:ea typeface="Averta" charset="0"/>
                <a:cs typeface="Averta" charset="0"/>
              </a:rPr>
              <a:t>Το έργο συγχρηματοδοτείται από το Πρόγραμμα LIFE της Ευρωπαϊκής Ένωσης</a:t>
            </a:r>
          </a:p>
        </p:txBody>
      </p:sp>
      <p:sp>
        <p:nvSpPr>
          <p:cNvPr id="14" name="Text Placeholder 13"/>
          <p:cNvSpPr txBox="1">
            <a:spLocks/>
          </p:cNvSpPr>
          <p:nvPr/>
        </p:nvSpPr>
        <p:spPr>
          <a:xfrm>
            <a:off x="18288000" y="560388"/>
            <a:ext cx="5486400" cy="2065337"/>
          </a:xfrm>
          <a:prstGeom prst="rect">
            <a:avLst/>
          </a:prstGeom>
        </p:spPr>
        <p:txBody>
          <a:bodyPr/>
          <a:lstStyle>
            <a:lvl1pPr marL="0" indent="0" algn="l" defTabSz="1828709" rtl="0" eaLnBrk="1" latinLnBrk="0" hangingPunct="1">
              <a:lnSpc>
                <a:spcPct val="100000"/>
              </a:lnSpc>
              <a:spcBef>
                <a:spcPts val="2000"/>
              </a:spcBef>
              <a:buFont typeface="Arial" panose="020B0604020202020204" pitchFamily="34" charset="0"/>
              <a:buNone/>
              <a:defRPr sz="60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2400" dirty="0">
                <a:solidFill>
                  <a:srgbClr val="296632"/>
                </a:solidFill>
                <a:latin typeface="Averta" charset="0"/>
                <a:ea typeface="Averta" charset="0"/>
                <a:cs typeface="Averta" charset="0"/>
              </a:rPr>
              <a:t>LIFE-IP </a:t>
            </a:r>
            <a:r>
              <a:rPr lang="en-US" sz="2400" dirty="0" err="1">
                <a:solidFill>
                  <a:srgbClr val="296632"/>
                </a:solidFill>
                <a:latin typeface="Averta" charset="0"/>
                <a:ea typeface="Averta" charset="0"/>
                <a:cs typeface="Averta" charset="0"/>
              </a:rPr>
              <a:t>AdaptInGR</a:t>
            </a:r>
            <a:r>
              <a:rPr lang="en-US" sz="2400" dirty="0">
                <a:solidFill>
                  <a:srgbClr val="296632"/>
                </a:solidFill>
                <a:latin typeface="Averta" charset="0"/>
                <a:ea typeface="Averta" charset="0"/>
                <a:cs typeface="Averta" charset="0"/>
              </a:rPr>
              <a:t> – Boosting </a:t>
            </a:r>
            <a:br>
              <a:rPr lang="en-US" sz="2400" dirty="0">
                <a:solidFill>
                  <a:srgbClr val="296632"/>
                </a:solidFill>
                <a:latin typeface="Averta" charset="0"/>
                <a:ea typeface="Averta" charset="0"/>
                <a:cs typeface="Averta" charset="0"/>
              </a:rPr>
            </a:br>
            <a:r>
              <a:rPr lang="en-US" sz="2400" dirty="0">
                <a:solidFill>
                  <a:srgbClr val="296632"/>
                </a:solidFill>
                <a:latin typeface="Averta" charset="0"/>
                <a:ea typeface="Averta" charset="0"/>
                <a:cs typeface="Averta" charset="0"/>
              </a:rPr>
              <a:t>the implementation of adaptation policy across Greece</a:t>
            </a:r>
            <a:br>
              <a:rPr lang="en-US" sz="2400" dirty="0">
                <a:solidFill>
                  <a:srgbClr val="296632"/>
                </a:solidFill>
                <a:latin typeface="Averta" charset="0"/>
                <a:ea typeface="Averta" charset="0"/>
                <a:cs typeface="Averta" charset="0"/>
              </a:rPr>
            </a:br>
            <a:r>
              <a:rPr lang="en-US" sz="2400" dirty="0">
                <a:solidFill>
                  <a:srgbClr val="296632"/>
                </a:solidFill>
                <a:latin typeface="Averta" charset="0"/>
                <a:ea typeface="Averta" charset="0"/>
                <a:cs typeface="Averta" charset="0"/>
              </a:rPr>
              <a:t>LIFE17 IPC/GR/000006</a:t>
            </a:r>
          </a:p>
          <a:p>
            <a:endParaRPr lang="en-US" sz="2400" dirty="0">
              <a:solidFill>
                <a:srgbClr val="296632"/>
              </a:solidFill>
              <a:latin typeface="Averta" charset="0"/>
              <a:ea typeface="Averta" charset="0"/>
              <a:cs typeface="Averta"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3054" y="11386723"/>
            <a:ext cx="1547663" cy="15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11"/>
          <p:cNvSpPr txBox="1">
            <a:spLocks/>
          </p:cNvSpPr>
          <p:nvPr/>
        </p:nvSpPr>
        <p:spPr>
          <a:xfrm>
            <a:off x="11990717" y="11240089"/>
            <a:ext cx="5262113" cy="1743037"/>
          </a:xfrm>
          <a:prstGeom prst="rect">
            <a:avLst/>
          </a:prstGeom>
        </p:spPr>
        <p:txBody>
          <a:bodyPr vert="horz" lIns="91440" tIns="45720" rIns="91440" bIns="45720" rtlCol="0" anchor="ctr"/>
          <a:lstStyle>
            <a:defPPr>
              <a:defRPr lang="en-US"/>
            </a:defPPr>
            <a:lvl1pPr marL="0" indent="0" algn="r" defTabSz="1828709" rtl="0" eaLnBrk="1" latinLnBrk="0" hangingPunct="1">
              <a:buNone/>
              <a:defRPr sz="6000" kern="1200" baseline="0">
                <a:solidFill>
                  <a:schemeClr val="tx1">
                    <a:tint val="75000"/>
                  </a:schemeClr>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a:lstStyle>
          <a:p>
            <a:pPr algn="l"/>
            <a:r>
              <a:rPr lang="el-GR" sz="2400" dirty="0">
                <a:solidFill>
                  <a:srgbClr val="296632"/>
                </a:solidFill>
                <a:latin typeface="Averta" charset="0"/>
                <a:ea typeface="Averta" charset="0"/>
                <a:cs typeface="Averta" charset="0"/>
              </a:rPr>
              <a:t>Το έργο συγχρηματοδοτείται από το Πράσινο Ταμείο</a:t>
            </a:r>
          </a:p>
        </p:txBody>
      </p:sp>
    </p:spTree>
    <p:extLst>
      <p:ext uri="{BB962C8B-B14F-4D97-AF65-F5344CB8AC3E}">
        <p14:creationId xmlns:p14="http://schemas.microsoft.com/office/powerpoint/2010/main" val="141611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2 - TextBox">
            <a:extLst>
              <a:ext uri="{FF2B5EF4-FFF2-40B4-BE49-F238E27FC236}">
                <a16:creationId xmlns:a16="http://schemas.microsoft.com/office/drawing/2014/main" id="{80E80237-93F8-FCB2-3DE5-0551FEB4AD5E}"/>
              </a:ext>
            </a:extLst>
          </p:cNvPr>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Περιφέρεια Δυτικής Μακεδονίας και Κλιματική Αλλαγή</a:t>
            </a:r>
          </a:p>
        </p:txBody>
      </p:sp>
      <p:sp>
        <p:nvSpPr>
          <p:cNvPr id="3" name="TextBox 2">
            <a:extLst>
              <a:ext uri="{FF2B5EF4-FFF2-40B4-BE49-F238E27FC236}">
                <a16:creationId xmlns:a16="http://schemas.microsoft.com/office/drawing/2014/main" id="{4F4711BF-B2B1-B101-C335-4F34F7B48192}"/>
              </a:ext>
            </a:extLst>
          </p:cNvPr>
          <p:cNvSpPr txBox="1"/>
          <p:nvPr/>
        </p:nvSpPr>
        <p:spPr>
          <a:xfrm>
            <a:off x="1414732" y="830998"/>
            <a:ext cx="21220981" cy="5925340"/>
          </a:xfrm>
          <a:prstGeom prst="rect">
            <a:avLst/>
          </a:prstGeom>
          <a:noFill/>
        </p:spPr>
        <p:txBody>
          <a:bodyPr wrap="square" rtlCol="0">
            <a:spAutoFit/>
          </a:bodyPr>
          <a:lstStyle/>
          <a:p>
            <a:pPr algn="just">
              <a:lnSpc>
                <a:spcPct val="150000"/>
              </a:lnSpc>
            </a:pPr>
            <a:r>
              <a:rPr lang="el-GR" sz="3200" dirty="0">
                <a:effectLst/>
                <a:latin typeface="Calibri" panose="020F0502020204030204" pitchFamily="34" charset="0"/>
                <a:ea typeface="Calibri" panose="020F0502020204030204" pitchFamily="34" charset="0"/>
                <a:cs typeface="Times New Roman" panose="02020603050405020304" pitchFamily="18" charset="0"/>
              </a:rPr>
              <a:t>Η πολύχρονη και εντατική εκμετάλλευση του εγχώριου λιγνίτη στη Δυτική Μακεδονία , επέφερε σημαντικά πλεονεκτήματα στην εθνική οικονομία, καθώς και στα εισοδήματα και στην απασχόληση των τοπικών κοινωνιών. </a:t>
            </a:r>
          </a:p>
          <a:p>
            <a:pPr algn="just">
              <a:lnSpc>
                <a:spcPct val="150000"/>
              </a:lnSpc>
            </a:pPr>
            <a:r>
              <a:rPr lang="el-GR" sz="3200" dirty="0">
                <a:effectLst/>
                <a:latin typeface="Calibri" panose="020F0502020204030204" pitchFamily="34" charset="0"/>
                <a:ea typeface="Calibri" panose="020F0502020204030204" pitchFamily="34" charset="0"/>
                <a:cs typeface="Times New Roman" panose="02020603050405020304" pitchFamily="18" charset="0"/>
              </a:rPr>
              <a:t>Ταυτόχρονα όμως, προκάλεσε σοβαρές αρνητικές επιπτώσεις στο περιβάλλον και στις χρήσεις γης των περιοχών αυτών. </a:t>
            </a:r>
          </a:p>
          <a:p>
            <a:pPr algn="just">
              <a:lnSpc>
                <a:spcPct val="150000"/>
              </a:lnSpc>
            </a:pPr>
            <a:r>
              <a:rPr lang="el-GR" sz="3200" dirty="0">
                <a:effectLst/>
                <a:latin typeface="Calibri" panose="020F0502020204030204" pitchFamily="34" charset="0"/>
                <a:ea typeface="Calibri" panose="020F0502020204030204" pitchFamily="34" charset="0"/>
                <a:cs typeface="Times New Roman" panose="02020603050405020304" pitchFamily="18" charset="0"/>
              </a:rPr>
              <a:t>Η εκπομπή ενέργειας και νερού στην ατμόσφαιρα έχει καταστεί σημαντικός παράγοντας αλλοίωσης του μικροκλίματος στην περιοχή. </a:t>
            </a:r>
          </a:p>
          <a:p>
            <a:pPr algn="just">
              <a:lnSpc>
                <a:spcPct val="150000"/>
              </a:lnSpc>
            </a:pPr>
            <a:r>
              <a:rPr lang="el-GR" sz="3200" dirty="0">
                <a:effectLst/>
                <a:latin typeface="Calibri" panose="020F0502020204030204" pitchFamily="34" charset="0"/>
                <a:ea typeface="Calibri" panose="020F0502020204030204" pitchFamily="34" charset="0"/>
                <a:cs typeface="Times New Roman" panose="02020603050405020304" pitchFamily="18" charset="0"/>
              </a:rPr>
              <a:t>Σήμερα, με την </a:t>
            </a:r>
            <a:r>
              <a:rPr lang="el-GR" sz="3200" dirty="0" err="1">
                <a:effectLst/>
                <a:latin typeface="Calibri" panose="020F0502020204030204" pitchFamily="34" charset="0"/>
                <a:ea typeface="Calibri" panose="020F0502020204030204" pitchFamily="34" charset="0"/>
                <a:cs typeface="Times New Roman" panose="02020603050405020304" pitchFamily="18" charset="0"/>
              </a:rPr>
              <a:t>απολιγνιτοποίηση</a:t>
            </a:r>
            <a:r>
              <a:rPr lang="el-GR" sz="3200" dirty="0">
                <a:effectLst/>
                <a:latin typeface="Calibri" panose="020F0502020204030204" pitchFamily="34" charset="0"/>
                <a:ea typeface="Calibri" panose="020F0502020204030204" pitchFamily="34" charset="0"/>
                <a:cs typeface="Times New Roman" panose="02020603050405020304" pitchFamily="18" charset="0"/>
              </a:rPr>
              <a:t>, τα οικονομικά πλεονεκτήματα γίνονται μειονεκτήματα για τις περιοχές αυτές που αναζητούν διαφοροποίηση του αναπτυξιακού τους προτύπου και στήριξη στη κατεύθυνση αυτή για την αντιμετώπιση των κοινωνικοοικονομικών προβλημάτων που προκύπτουν, ιδιαίτερα, στο μεταβατικό διάστημα. </a:t>
            </a:r>
            <a:endParaRPr lang="el-GR" sz="3200" dirty="0"/>
          </a:p>
        </p:txBody>
      </p:sp>
      <p:pic>
        <p:nvPicPr>
          <p:cNvPr id="5" name="Εικόνα 4">
            <a:extLst>
              <a:ext uri="{FF2B5EF4-FFF2-40B4-BE49-F238E27FC236}">
                <a16:creationId xmlns:a16="http://schemas.microsoft.com/office/drawing/2014/main" id="{56D2C190-1366-316C-8986-1B88F7C70801}"/>
              </a:ext>
            </a:extLst>
          </p:cNvPr>
          <p:cNvPicPr>
            <a:picLocks noChangeAspect="1"/>
          </p:cNvPicPr>
          <p:nvPr/>
        </p:nvPicPr>
        <p:blipFill>
          <a:blip r:embed="rId2"/>
          <a:stretch>
            <a:fillRect/>
          </a:stretch>
        </p:blipFill>
        <p:spPr>
          <a:xfrm>
            <a:off x="14020614" y="6756339"/>
            <a:ext cx="9511703" cy="6331228"/>
          </a:xfrm>
          <a:prstGeom prst="rect">
            <a:avLst/>
          </a:prstGeom>
        </p:spPr>
      </p:pic>
      <p:sp>
        <p:nvSpPr>
          <p:cNvPr id="6" name="TextBox 5">
            <a:extLst>
              <a:ext uri="{FF2B5EF4-FFF2-40B4-BE49-F238E27FC236}">
                <a16:creationId xmlns:a16="http://schemas.microsoft.com/office/drawing/2014/main" id="{D78C06B2-C173-8F71-490B-84987D044046}"/>
              </a:ext>
            </a:extLst>
          </p:cNvPr>
          <p:cNvSpPr txBox="1"/>
          <p:nvPr/>
        </p:nvSpPr>
        <p:spPr>
          <a:xfrm>
            <a:off x="1587260" y="7418717"/>
            <a:ext cx="11818189" cy="1754326"/>
          </a:xfrm>
          <a:prstGeom prst="rect">
            <a:avLst/>
          </a:prstGeom>
          <a:noFill/>
        </p:spPr>
        <p:txBody>
          <a:bodyPr wrap="square" rtlCol="0">
            <a:spAutoFit/>
          </a:bodyPr>
          <a:lstStyle/>
          <a:p>
            <a:r>
              <a:rPr lang="el-GR" dirty="0"/>
              <a:t>Η έκταση λιγνιτωρυχείων όπως φαίνεται στον χάρτη:</a:t>
            </a:r>
          </a:p>
          <a:p>
            <a:endParaRPr lang="el-GR" dirty="0"/>
          </a:p>
          <a:p>
            <a:r>
              <a:rPr lang="en-US" dirty="0">
                <a:hlinkClick r:id="rId3"/>
              </a:rPr>
              <a:t>https://gis.ktimanet.gr/wms/ktbasemap/default.aspx</a:t>
            </a:r>
            <a:r>
              <a:rPr lang="el-GR" dirty="0"/>
              <a:t> </a:t>
            </a:r>
          </a:p>
        </p:txBody>
      </p:sp>
    </p:spTree>
    <p:extLst>
      <p:ext uri="{BB962C8B-B14F-4D97-AF65-F5344CB8AC3E}">
        <p14:creationId xmlns:p14="http://schemas.microsoft.com/office/powerpoint/2010/main" val="677743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670972" y="925842"/>
            <a:ext cx="11354202" cy="5262979"/>
          </a:xfrm>
          <a:prstGeom prst="rect">
            <a:avLst/>
          </a:prstGeom>
          <a:noFill/>
        </p:spPr>
        <p:txBody>
          <a:bodyPr wrap="square" rtlCol="0">
            <a:spAutoFit/>
          </a:bodyPr>
          <a:lstStyle/>
          <a:p>
            <a:pPr algn="just">
              <a:lnSpc>
                <a:spcPct val="150000"/>
              </a:lnSpc>
            </a:pPr>
            <a:r>
              <a:rPr lang="el-GR" sz="2800" dirty="0"/>
              <a:t>Το φαινόμενο της κλιματικής αλλαγής απασχολεί ολόκληρο τον πλανήτη καθώς οι συνέπειές του έχουν έντονο αντίκτυπο στην καθημερινότητα όλων μας. </a:t>
            </a:r>
            <a:endParaRPr lang="en-US" sz="2800" dirty="0"/>
          </a:p>
          <a:p>
            <a:pPr algn="just">
              <a:lnSpc>
                <a:spcPct val="150000"/>
              </a:lnSpc>
            </a:pPr>
            <a:r>
              <a:rPr lang="el-GR" sz="2800" dirty="0"/>
              <a:t>Το μεγαλύτερο μέρος του πληθυσμού όμως θεωρεί ότι η κλιματική αλλαγή έχει να κάνει μόνο με το περιβάλλον, ήτοι με:</a:t>
            </a:r>
          </a:p>
          <a:p>
            <a:pPr algn="just">
              <a:lnSpc>
                <a:spcPct val="150000"/>
              </a:lnSpc>
              <a:buFont typeface="Wingdings" pitchFamily="2" charset="2"/>
              <a:buChar char="§"/>
            </a:pPr>
            <a:r>
              <a:rPr lang="el-GR" sz="2800" dirty="0"/>
              <a:t>  την αύξηση της θερμοκρασίας</a:t>
            </a:r>
          </a:p>
          <a:p>
            <a:pPr algn="just">
              <a:lnSpc>
                <a:spcPct val="150000"/>
              </a:lnSpc>
              <a:buFont typeface="Wingdings" pitchFamily="2" charset="2"/>
              <a:buChar char="§"/>
            </a:pPr>
            <a:r>
              <a:rPr lang="el-GR" sz="2800" dirty="0"/>
              <a:t> την συχνότερη εμφάνιση ακραίων καιρικών φαινομένων</a:t>
            </a:r>
          </a:p>
          <a:p>
            <a:pPr algn="just">
              <a:lnSpc>
                <a:spcPct val="150000"/>
              </a:lnSpc>
              <a:buFont typeface="Wingdings" pitchFamily="2" charset="2"/>
              <a:buChar char="§"/>
            </a:pPr>
            <a:r>
              <a:rPr lang="el-GR" sz="2800" dirty="0"/>
              <a:t> την αύξηση της στάθμης της θάλασσας κλπ.</a:t>
            </a:r>
          </a:p>
        </p:txBody>
      </p: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pic>
        <p:nvPicPr>
          <p:cNvPr id="9" name="8 - Εικόνα" descr="1.jpg"/>
          <p:cNvPicPr>
            <a:picLocks noChangeAspect="1"/>
          </p:cNvPicPr>
          <p:nvPr/>
        </p:nvPicPr>
        <p:blipFill>
          <a:blip r:embed="rId4"/>
          <a:stretch>
            <a:fillRect/>
          </a:stretch>
        </p:blipFill>
        <p:spPr>
          <a:xfrm>
            <a:off x="12670973" y="6464369"/>
            <a:ext cx="11354201" cy="5283912"/>
          </a:xfrm>
          <a:prstGeom prst="rect">
            <a:avLst/>
          </a:prstGeom>
        </p:spPr>
      </p:pic>
      <p:sp>
        <p:nvSpPr>
          <p:cNvPr id="10" name="9 - Ορθογώνιο"/>
          <p:cNvSpPr/>
          <p:nvPr/>
        </p:nvSpPr>
        <p:spPr>
          <a:xfrm>
            <a:off x="481218" y="6485301"/>
            <a:ext cx="11850119" cy="5262979"/>
          </a:xfrm>
          <a:prstGeom prst="rect">
            <a:avLst/>
          </a:prstGeom>
        </p:spPr>
        <p:txBody>
          <a:bodyPr wrap="square">
            <a:spAutoFit/>
          </a:bodyPr>
          <a:lstStyle/>
          <a:p>
            <a:pPr lvl="0" algn="just">
              <a:lnSpc>
                <a:spcPct val="150000"/>
              </a:lnSpc>
            </a:pPr>
            <a:r>
              <a:rPr lang="el-GR" sz="2800" dirty="0"/>
              <a:t>Μέχρι σχετικά πρόσφατα μόνο μια μικρή μερίδα είχε αντιληφθεί ότι η κλιματική αλλαγή </a:t>
            </a:r>
            <a:r>
              <a:rPr lang="el-GR" sz="2800" b="1" dirty="0"/>
              <a:t>σχετίζεται άμεσα με το αναπτυξιακό μοντέλο</a:t>
            </a:r>
            <a:r>
              <a:rPr lang="el-GR" sz="2800" dirty="0"/>
              <a:t> μίας χώρας ή περιοχής. </a:t>
            </a:r>
            <a:endParaRPr lang="en-US" sz="2800" dirty="0"/>
          </a:p>
          <a:p>
            <a:pPr lvl="0" algn="just">
              <a:lnSpc>
                <a:spcPct val="150000"/>
              </a:lnSpc>
            </a:pPr>
            <a:r>
              <a:rPr lang="el-GR" sz="2800" dirty="0"/>
              <a:t>Ως αποτέλεσμα η χώρα μας, όπως και όλες οι προηγμένες χώρες,  προσπαθούν να προσαρμόσουν το αναπτυξιακό τους μοντέλο στα νέα δεδομένα. </a:t>
            </a:r>
          </a:p>
          <a:p>
            <a:pPr lvl="0" algn="just">
              <a:lnSpc>
                <a:spcPct val="150000"/>
              </a:lnSpc>
            </a:pPr>
            <a:r>
              <a:rPr lang="el-GR" sz="2800" dirty="0"/>
              <a:t>Δεν αντιλαμβανόμαστε πλέον την κλιματική αλλαγή μόνο ως κίνδυνο, αλλά κι ως μία </a:t>
            </a:r>
            <a:r>
              <a:rPr lang="el-GR" sz="2800" b="1" dirty="0"/>
              <a:t>χρυσή ευκαιρία για το μετασχηματισμό του αναπτυξιακού μας μοντέλου σε βιώσιμο. </a:t>
            </a:r>
          </a:p>
        </p:txBody>
      </p:sp>
      <p:pic>
        <p:nvPicPr>
          <p:cNvPr id="12" name="11 - Εικόνα" descr="4.jpg"/>
          <p:cNvPicPr>
            <a:picLocks noChangeAspect="1"/>
          </p:cNvPicPr>
          <p:nvPr/>
        </p:nvPicPr>
        <p:blipFill>
          <a:blip r:embed="rId5"/>
          <a:stretch>
            <a:fillRect/>
          </a:stretch>
        </p:blipFill>
        <p:spPr>
          <a:xfrm>
            <a:off x="481217" y="1077278"/>
            <a:ext cx="11353731" cy="5408023"/>
          </a:xfrm>
          <a:prstGeom prst="rect">
            <a:avLst/>
          </a:prstGeom>
        </p:spPr>
      </p:pic>
      <p:sp>
        <p:nvSpPr>
          <p:cNvPr id="13" name="12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Κλιματική αλλαγή και αναπτυξιακό μοντέλο</a:t>
            </a:r>
          </a:p>
        </p:txBody>
      </p:sp>
    </p:spTree>
    <p:extLst>
      <p:ext uri="{BB962C8B-B14F-4D97-AF65-F5344CB8AC3E}">
        <p14:creationId xmlns:p14="http://schemas.microsoft.com/office/powerpoint/2010/main" val="92516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83954" y="804194"/>
            <a:ext cx="21814504" cy="11834650"/>
          </a:xfrm>
          <a:prstGeom prst="rect">
            <a:avLst/>
          </a:prstGeom>
          <a:noFill/>
        </p:spPr>
        <p:txBody>
          <a:bodyPr wrap="square" rtlCol="0">
            <a:spAutoFit/>
          </a:bodyPr>
          <a:lstStyle/>
          <a:p>
            <a:pPr algn="just">
              <a:lnSpc>
                <a:spcPct val="150000"/>
              </a:lnSpc>
            </a:pPr>
            <a:r>
              <a:rPr lang="el-GR" sz="3200" dirty="0"/>
              <a:t>Σε Ευρωπαϊκό επίπεδο, και στο πλαίσιο μιας νέας αναπτυξιακής στρατηγικής που θα μετατρέψει την  Ευρωπαϊκή Ένωση σε μια</a:t>
            </a:r>
          </a:p>
          <a:p>
            <a:pPr marL="457200" indent="-457200" algn="just">
              <a:lnSpc>
                <a:spcPct val="150000"/>
              </a:lnSpc>
              <a:buFont typeface="Wingdings" panose="05000000000000000000" pitchFamily="2" charset="2"/>
              <a:buChar char="ü"/>
            </a:pPr>
            <a:r>
              <a:rPr lang="el-GR" sz="3200" dirty="0"/>
              <a:t> σύγχρονη</a:t>
            </a:r>
          </a:p>
          <a:p>
            <a:pPr marL="457200" indent="-457200" algn="just">
              <a:lnSpc>
                <a:spcPct val="150000"/>
              </a:lnSpc>
              <a:buFont typeface="Wingdings" panose="05000000000000000000" pitchFamily="2" charset="2"/>
              <a:buChar char="ü"/>
            </a:pPr>
            <a:r>
              <a:rPr lang="el-GR" sz="3200" dirty="0"/>
              <a:t>αποδοτική ως προς τη χρήση των πόρων και </a:t>
            </a:r>
          </a:p>
          <a:p>
            <a:pPr marL="457200" indent="-457200" algn="just">
              <a:lnSpc>
                <a:spcPct val="150000"/>
              </a:lnSpc>
              <a:buFont typeface="Wingdings" panose="05000000000000000000" pitchFamily="2" charset="2"/>
              <a:buChar char="ü"/>
            </a:pPr>
            <a:r>
              <a:rPr lang="el-GR" sz="3200" dirty="0"/>
              <a:t>ανταγωνιστική οικονομία</a:t>
            </a:r>
          </a:p>
          <a:p>
            <a:pPr algn="just">
              <a:lnSpc>
                <a:spcPct val="150000"/>
              </a:lnSpc>
            </a:pPr>
            <a:r>
              <a:rPr lang="el-GR" sz="3200" dirty="0"/>
              <a:t>η ανακοίνωση της </a:t>
            </a:r>
            <a:r>
              <a:rPr lang="el-GR" sz="3200" b="1" dirty="0"/>
              <a:t>Ευρωπαϊκής Πράσινης Συμφωνίας </a:t>
            </a:r>
            <a:r>
              <a:rPr lang="el-GR" sz="3200" dirty="0"/>
              <a:t>(</a:t>
            </a:r>
            <a:r>
              <a:rPr lang="el-GR" sz="3200" dirty="0" err="1"/>
              <a:t>Green</a:t>
            </a:r>
            <a:r>
              <a:rPr lang="el-GR" sz="3200" dirty="0"/>
              <a:t> </a:t>
            </a:r>
            <a:r>
              <a:rPr lang="el-GR" sz="3200" dirty="0" err="1"/>
              <a:t>Deal</a:t>
            </a:r>
            <a:r>
              <a:rPr lang="el-GR" sz="3200" dirty="0"/>
              <a:t>) είναι ένας οδικός χάρτης με στόχο την αντιμετώπιση της κλιματικής αλλαγής ώστε η Ευρώπη να καταστεί </a:t>
            </a:r>
            <a:r>
              <a:rPr lang="el-GR" sz="3200" b="1" dirty="0"/>
              <a:t>η πρώτη κλιματικά ουδέτερη ήπειρος </a:t>
            </a:r>
            <a:r>
              <a:rPr lang="el-GR" sz="3200" dirty="0"/>
              <a:t>στον κόσμο με μηδενισμό των εκπομπών αερίων θερμοκηπίου </a:t>
            </a:r>
            <a:r>
              <a:rPr lang="el-GR" sz="3200" b="1" dirty="0"/>
              <a:t>έως το 2050</a:t>
            </a:r>
            <a:r>
              <a:rPr lang="el-GR" sz="3200" dirty="0"/>
              <a:t>.</a:t>
            </a:r>
          </a:p>
          <a:p>
            <a:pPr algn="just">
              <a:lnSpc>
                <a:spcPct val="150000"/>
              </a:lnSpc>
            </a:pPr>
            <a:r>
              <a:rPr lang="el-GR" sz="3200" dirty="0"/>
              <a:t>Η δημιουργία σε ευρωπαϊκό επίπεδο του</a:t>
            </a:r>
            <a:r>
              <a:rPr lang="el-GR" sz="3200" b="1" dirty="0"/>
              <a:t> </a:t>
            </a:r>
            <a:r>
              <a:rPr lang="el-GR" sz="3200" b="1" u="sng" dirty="0"/>
              <a:t>Μηχανισμού Δίκαιης Μετάβασης </a:t>
            </a:r>
            <a:r>
              <a:rPr lang="el-GR" sz="3200" dirty="0"/>
              <a:t>έρχεται ως αρωγός, παρέχοντας την αναγκαία στήριξη εφαρμογής πολιτικών και μέτρων αντιμετώπισης των κοινωνικών και οικονομικών επιπτώσεων και της αναπτυξιακής αναδιάρθρωσης των περιοχών όπου ο άνθρακας, κυρίως ο λιγνίτης και ο λιθάνθρακας, αποτελούσαν βασικές πηγές για την απασχόληση και το εισόδημα.</a:t>
            </a:r>
          </a:p>
          <a:p>
            <a:pPr algn="just">
              <a:lnSpc>
                <a:spcPct val="150000"/>
              </a:lnSpc>
            </a:pPr>
            <a:r>
              <a:rPr lang="el-GR" sz="3200" dirty="0"/>
              <a:t> Η διάσταση της αναπτυξιακής αναδιάρθρωσης περιλαμβάνει :</a:t>
            </a:r>
          </a:p>
          <a:p>
            <a:pPr marL="457200" indent="-457200" algn="just">
              <a:lnSpc>
                <a:spcPct val="150000"/>
              </a:lnSpc>
              <a:buFont typeface="Wingdings" panose="05000000000000000000" pitchFamily="2" charset="2"/>
              <a:buChar char="§"/>
            </a:pPr>
            <a:r>
              <a:rPr lang="el-GR" sz="3200" dirty="0"/>
              <a:t> τη στροφή σε νέες βιώσιμες παραγωγικές δραστηριότητες με την αντίστοιχη ενίσχυση του ανθρώπινου δυναμικού για την απόκτηση νέων δεξιοτήτων και </a:t>
            </a:r>
          </a:p>
          <a:p>
            <a:pPr marL="457200" indent="-457200" algn="just">
              <a:lnSpc>
                <a:spcPct val="150000"/>
              </a:lnSpc>
              <a:buFont typeface="Wingdings" panose="05000000000000000000" pitchFamily="2" charset="2"/>
              <a:buChar char="§"/>
            </a:pPr>
            <a:r>
              <a:rPr lang="el-GR" sz="3200" dirty="0"/>
              <a:t>την αποκατάσταση και διατήρηση του φυσικού περιβάλλοντος των περιοχών.</a:t>
            </a:r>
          </a:p>
          <a:p>
            <a:pPr>
              <a:lnSpc>
                <a:spcPct val="150000"/>
              </a:lnSpc>
            </a:pPr>
            <a:endParaRPr lang="el-GR" sz="3200" dirty="0"/>
          </a:p>
        </p:txBody>
      </p: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Το Ευρωπαϊκό πλαίσιο για την κλιματική αλλαγή</a:t>
            </a:r>
          </a:p>
        </p:txBody>
      </p:sp>
    </p:spTree>
    <p:extLst>
      <p:ext uri="{BB962C8B-B14F-4D97-AF65-F5344CB8AC3E}">
        <p14:creationId xmlns:p14="http://schemas.microsoft.com/office/powerpoint/2010/main" val="925161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5" name="Straight Connector 4"/>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2" name="TextBox 1">
            <a:extLst>
              <a:ext uri="{FF2B5EF4-FFF2-40B4-BE49-F238E27FC236}">
                <a16:creationId xmlns:a16="http://schemas.microsoft.com/office/drawing/2014/main" id="{8BD9A3BA-E49D-8A9E-40E3-D092510AFE75}"/>
              </a:ext>
            </a:extLst>
          </p:cNvPr>
          <p:cNvSpPr txBox="1"/>
          <p:nvPr/>
        </p:nvSpPr>
        <p:spPr>
          <a:xfrm>
            <a:off x="1272448" y="1507258"/>
            <a:ext cx="2104846" cy="1200329"/>
          </a:xfrm>
          <a:prstGeom prst="rect">
            <a:avLst/>
          </a:prstGeom>
          <a:solidFill>
            <a:schemeClr val="bg1">
              <a:lumMod val="85000"/>
            </a:schemeClr>
          </a:solidFill>
          <a:ln w="28575">
            <a:solidFill>
              <a:schemeClr val="accent5">
                <a:lumMod val="75000"/>
              </a:schemeClr>
            </a:solidFill>
          </a:ln>
        </p:spPr>
        <p:txBody>
          <a:bodyPr wrap="square" rtlCol="0">
            <a:spAutoFit/>
          </a:bodyPr>
          <a:lstStyle/>
          <a:p>
            <a:pPr algn="ctr"/>
            <a:r>
              <a:rPr lang="el-GR" sz="2400" dirty="0"/>
              <a:t>Συμφωνία του Παρισιού</a:t>
            </a:r>
          </a:p>
          <a:p>
            <a:endParaRPr lang="el-GR" sz="2400" dirty="0"/>
          </a:p>
        </p:txBody>
      </p:sp>
      <p:sp>
        <p:nvSpPr>
          <p:cNvPr id="3" name="TextBox 2">
            <a:extLst>
              <a:ext uri="{FF2B5EF4-FFF2-40B4-BE49-F238E27FC236}">
                <a16:creationId xmlns:a16="http://schemas.microsoft.com/office/drawing/2014/main" id="{903F31ED-D6D8-8817-EFA3-FE02183B964A}"/>
              </a:ext>
            </a:extLst>
          </p:cNvPr>
          <p:cNvSpPr txBox="1"/>
          <p:nvPr/>
        </p:nvSpPr>
        <p:spPr>
          <a:xfrm>
            <a:off x="4495851" y="1507257"/>
            <a:ext cx="2728824" cy="1200329"/>
          </a:xfrm>
          <a:prstGeom prst="rect">
            <a:avLst/>
          </a:prstGeom>
          <a:solidFill>
            <a:srgbClr val="00B0F0"/>
          </a:solidFill>
          <a:ln w="28575">
            <a:solidFill>
              <a:schemeClr val="accent5">
                <a:lumMod val="75000"/>
              </a:schemeClr>
            </a:solidFill>
          </a:ln>
        </p:spPr>
        <p:txBody>
          <a:bodyPr wrap="square" rtlCol="0">
            <a:spAutoFit/>
          </a:bodyPr>
          <a:lstStyle/>
          <a:p>
            <a:pPr algn="ctr"/>
            <a:r>
              <a:rPr lang="el-GR" sz="2400" dirty="0">
                <a:solidFill>
                  <a:schemeClr val="bg1"/>
                </a:solidFill>
              </a:rPr>
              <a:t>Πλαίσιο πολιτικής για το κλίμα και την ενέργεια </a:t>
            </a:r>
          </a:p>
        </p:txBody>
      </p:sp>
      <p:sp>
        <p:nvSpPr>
          <p:cNvPr id="7" name="TextBox 6">
            <a:extLst>
              <a:ext uri="{FF2B5EF4-FFF2-40B4-BE49-F238E27FC236}">
                <a16:creationId xmlns:a16="http://schemas.microsoft.com/office/drawing/2014/main" id="{5BD70F84-48A4-81F0-5AEF-02100EA68601}"/>
              </a:ext>
            </a:extLst>
          </p:cNvPr>
          <p:cNvSpPr txBox="1"/>
          <p:nvPr/>
        </p:nvSpPr>
        <p:spPr>
          <a:xfrm>
            <a:off x="4495851" y="3307750"/>
            <a:ext cx="2728824" cy="1200329"/>
          </a:xfrm>
          <a:prstGeom prst="rect">
            <a:avLst/>
          </a:prstGeom>
          <a:solidFill>
            <a:srgbClr val="00B0F0"/>
          </a:solidFill>
          <a:ln w="28575">
            <a:solidFill>
              <a:schemeClr val="accent5">
                <a:lumMod val="75000"/>
              </a:schemeClr>
            </a:solidFill>
          </a:ln>
        </p:spPr>
        <p:txBody>
          <a:bodyPr wrap="square" rtlCol="0">
            <a:spAutoFit/>
          </a:bodyPr>
          <a:lstStyle/>
          <a:p>
            <a:pPr algn="ctr"/>
            <a:r>
              <a:rPr lang="el-GR" sz="2400" dirty="0">
                <a:solidFill>
                  <a:schemeClr val="bg1"/>
                </a:solidFill>
              </a:rPr>
              <a:t>Ευρωπαϊκό Όραμα κλιματικής ουδετερότητας</a:t>
            </a:r>
          </a:p>
        </p:txBody>
      </p:sp>
      <p:sp>
        <p:nvSpPr>
          <p:cNvPr id="8" name="TextBox 7">
            <a:extLst>
              <a:ext uri="{FF2B5EF4-FFF2-40B4-BE49-F238E27FC236}">
                <a16:creationId xmlns:a16="http://schemas.microsoft.com/office/drawing/2014/main" id="{F0D47646-40C2-A4C2-CC5D-8B82D748F1C5}"/>
              </a:ext>
            </a:extLst>
          </p:cNvPr>
          <p:cNvSpPr txBox="1"/>
          <p:nvPr/>
        </p:nvSpPr>
        <p:spPr>
          <a:xfrm>
            <a:off x="4495851" y="5109327"/>
            <a:ext cx="2728824" cy="1200329"/>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chemeClr val="bg1"/>
                </a:solidFill>
              </a:rPr>
              <a:t>Πολυετές Δημοσιονομικό Πλαίσιο</a:t>
            </a:r>
          </a:p>
        </p:txBody>
      </p:sp>
      <p:sp>
        <p:nvSpPr>
          <p:cNvPr id="9" name="TextBox 8">
            <a:extLst>
              <a:ext uri="{FF2B5EF4-FFF2-40B4-BE49-F238E27FC236}">
                <a16:creationId xmlns:a16="http://schemas.microsoft.com/office/drawing/2014/main" id="{1D3DFE44-2198-478C-7454-84085B22E6C9}"/>
              </a:ext>
            </a:extLst>
          </p:cNvPr>
          <p:cNvSpPr txBox="1"/>
          <p:nvPr/>
        </p:nvSpPr>
        <p:spPr>
          <a:xfrm>
            <a:off x="4497289" y="6909126"/>
            <a:ext cx="2728824" cy="830997"/>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chemeClr val="bg1"/>
                </a:solidFill>
              </a:rPr>
              <a:t>ΕΤΠΑ, ΕΚΤ+, Ταμείο Συνοχής </a:t>
            </a:r>
          </a:p>
        </p:txBody>
      </p:sp>
      <p:sp>
        <p:nvSpPr>
          <p:cNvPr id="15" name="TextBox 14">
            <a:extLst>
              <a:ext uri="{FF2B5EF4-FFF2-40B4-BE49-F238E27FC236}">
                <a16:creationId xmlns:a16="http://schemas.microsoft.com/office/drawing/2014/main" id="{3D328F03-2F8F-8E6B-29D8-3A1770C183E2}"/>
              </a:ext>
            </a:extLst>
          </p:cNvPr>
          <p:cNvSpPr txBox="1"/>
          <p:nvPr/>
        </p:nvSpPr>
        <p:spPr>
          <a:xfrm>
            <a:off x="1238863" y="8727073"/>
            <a:ext cx="2104846" cy="1200329"/>
          </a:xfrm>
          <a:prstGeom prst="rect">
            <a:avLst/>
          </a:prstGeom>
          <a:solidFill>
            <a:schemeClr val="bg1">
              <a:lumMod val="85000"/>
            </a:schemeClr>
          </a:solidFill>
          <a:ln w="28575">
            <a:solidFill>
              <a:schemeClr val="accent5">
                <a:lumMod val="75000"/>
              </a:schemeClr>
            </a:solidFill>
          </a:ln>
        </p:spPr>
        <p:txBody>
          <a:bodyPr wrap="square" rtlCol="0">
            <a:spAutoFit/>
          </a:bodyPr>
          <a:lstStyle/>
          <a:p>
            <a:r>
              <a:rPr lang="el-GR" sz="2400" dirty="0"/>
              <a:t>Στόχοι Βιώσιμης Ανάπτυξης</a:t>
            </a:r>
          </a:p>
        </p:txBody>
      </p:sp>
      <p:sp>
        <p:nvSpPr>
          <p:cNvPr id="16" name="TextBox 15">
            <a:extLst>
              <a:ext uri="{FF2B5EF4-FFF2-40B4-BE49-F238E27FC236}">
                <a16:creationId xmlns:a16="http://schemas.microsoft.com/office/drawing/2014/main" id="{16CA61B1-1431-9BC3-08E3-80CCD8816AD3}"/>
              </a:ext>
            </a:extLst>
          </p:cNvPr>
          <p:cNvSpPr txBox="1"/>
          <p:nvPr/>
        </p:nvSpPr>
        <p:spPr>
          <a:xfrm>
            <a:off x="8619278" y="8962634"/>
            <a:ext cx="2728824" cy="830997"/>
          </a:xfrm>
          <a:prstGeom prst="rect">
            <a:avLst/>
          </a:prstGeom>
          <a:solidFill>
            <a:srgbClr val="00B0F0"/>
          </a:solidFill>
          <a:ln w="28575">
            <a:solidFill>
              <a:schemeClr val="accent5">
                <a:lumMod val="75000"/>
              </a:schemeClr>
            </a:solidFill>
          </a:ln>
        </p:spPr>
        <p:txBody>
          <a:bodyPr wrap="square" rtlCol="0">
            <a:spAutoFit/>
          </a:bodyPr>
          <a:lstStyle/>
          <a:p>
            <a:pPr algn="ctr"/>
            <a:r>
              <a:rPr lang="el-GR" sz="2400" dirty="0">
                <a:solidFill>
                  <a:schemeClr val="bg1"/>
                </a:solidFill>
              </a:rPr>
              <a:t>Ευρωπαϊκή Πράσινη Συμφωνία</a:t>
            </a:r>
          </a:p>
        </p:txBody>
      </p:sp>
      <p:sp>
        <p:nvSpPr>
          <p:cNvPr id="18" name="TextBox 17">
            <a:extLst>
              <a:ext uri="{FF2B5EF4-FFF2-40B4-BE49-F238E27FC236}">
                <a16:creationId xmlns:a16="http://schemas.microsoft.com/office/drawing/2014/main" id="{60711463-D84F-9DBA-44DD-4039EDD04B72}"/>
              </a:ext>
            </a:extLst>
          </p:cNvPr>
          <p:cNvSpPr txBox="1"/>
          <p:nvPr/>
        </p:nvSpPr>
        <p:spPr>
          <a:xfrm>
            <a:off x="8619278" y="10672541"/>
            <a:ext cx="2728824" cy="830997"/>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chemeClr val="bg1"/>
                </a:solidFill>
              </a:rPr>
              <a:t>Ευρωπαϊκός Νόμος για το κλίμα </a:t>
            </a:r>
          </a:p>
        </p:txBody>
      </p:sp>
      <p:sp>
        <p:nvSpPr>
          <p:cNvPr id="19" name="Βέλος: Επάνω 18">
            <a:extLst>
              <a:ext uri="{FF2B5EF4-FFF2-40B4-BE49-F238E27FC236}">
                <a16:creationId xmlns:a16="http://schemas.microsoft.com/office/drawing/2014/main" id="{FECD7405-0938-86DE-D056-9FA95E5E2582}"/>
              </a:ext>
            </a:extLst>
          </p:cNvPr>
          <p:cNvSpPr/>
          <p:nvPr/>
        </p:nvSpPr>
        <p:spPr>
          <a:xfrm>
            <a:off x="9742150" y="9793631"/>
            <a:ext cx="483079" cy="878910"/>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7" name="Βέλος: Δεξιό 46">
            <a:extLst>
              <a:ext uri="{FF2B5EF4-FFF2-40B4-BE49-F238E27FC236}">
                <a16:creationId xmlns:a16="http://schemas.microsoft.com/office/drawing/2014/main" id="{BD040B90-9D0C-BD36-6686-368CAE3CFD8B}"/>
              </a:ext>
            </a:extLst>
          </p:cNvPr>
          <p:cNvSpPr/>
          <p:nvPr/>
        </p:nvSpPr>
        <p:spPr>
          <a:xfrm>
            <a:off x="3377293" y="1865105"/>
            <a:ext cx="1118557" cy="4846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8" name="Βέλος: Με γωνία προς τα επάνω 47">
            <a:extLst>
              <a:ext uri="{FF2B5EF4-FFF2-40B4-BE49-F238E27FC236}">
                <a16:creationId xmlns:a16="http://schemas.microsoft.com/office/drawing/2014/main" id="{A2887EDE-0872-58E4-1AD9-78327A2473CA}"/>
              </a:ext>
            </a:extLst>
          </p:cNvPr>
          <p:cNvSpPr/>
          <p:nvPr/>
        </p:nvSpPr>
        <p:spPr>
          <a:xfrm rot="5400000">
            <a:off x="2620576" y="2252976"/>
            <a:ext cx="1392663" cy="2360761"/>
          </a:xfrm>
          <a:prstGeom prst="bentUpArrow">
            <a:avLst>
              <a:gd name="adj1" fmla="val 25000"/>
              <a:gd name="adj2" fmla="val 21283"/>
              <a:gd name="adj3" fmla="val 2871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9" name="Βέλος: Δεξιό 48">
            <a:extLst>
              <a:ext uri="{FF2B5EF4-FFF2-40B4-BE49-F238E27FC236}">
                <a16:creationId xmlns:a16="http://schemas.microsoft.com/office/drawing/2014/main" id="{5B284AC6-4102-AC73-40F8-8583D996E561}"/>
              </a:ext>
            </a:extLst>
          </p:cNvPr>
          <p:cNvSpPr/>
          <p:nvPr/>
        </p:nvSpPr>
        <p:spPr>
          <a:xfrm>
            <a:off x="3343709" y="9053605"/>
            <a:ext cx="5243939" cy="64905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0" name="Βέλος: Επάνω-κάτω 49">
            <a:extLst>
              <a:ext uri="{FF2B5EF4-FFF2-40B4-BE49-F238E27FC236}">
                <a16:creationId xmlns:a16="http://schemas.microsoft.com/office/drawing/2014/main" id="{FF29965E-C28F-E286-2174-DA082E9274F4}"/>
              </a:ext>
            </a:extLst>
          </p:cNvPr>
          <p:cNvSpPr/>
          <p:nvPr/>
        </p:nvSpPr>
        <p:spPr>
          <a:xfrm>
            <a:off x="5663066" y="2694128"/>
            <a:ext cx="446912" cy="627300"/>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1" name="Βέλος: Κάτω 50">
            <a:extLst>
              <a:ext uri="{FF2B5EF4-FFF2-40B4-BE49-F238E27FC236}">
                <a16:creationId xmlns:a16="http://schemas.microsoft.com/office/drawing/2014/main" id="{A1830948-8190-6A25-248C-6A72198DC074}"/>
              </a:ext>
            </a:extLst>
          </p:cNvPr>
          <p:cNvSpPr/>
          <p:nvPr/>
        </p:nvSpPr>
        <p:spPr>
          <a:xfrm>
            <a:off x="5678050" y="4508079"/>
            <a:ext cx="446912" cy="57072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2" name="Βέλος: Κάτω 51">
            <a:extLst>
              <a:ext uri="{FF2B5EF4-FFF2-40B4-BE49-F238E27FC236}">
                <a16:creationId xmlns:a16="http://schemas.microsoft.com/office/drawing/2014/main" id="{63BBFFFE-7EF2-A91A-3594-34B6983F2A4B}"/>
              </a:ext>
            </a:extLst>
          </p:cNvPr>
          <p:cNvSpPr/>
          <p:nvPr/>
        </p:nvSpPr>
        <p:spPr>
          <a:xfrm>
            <a:off x="5678050" y="6319008"/>
            <a:ext cx="446912" cy="570725"/>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4" name="Βέλος: Με γωνία προς τα επάνω 53">
            <a:extLst>
              <a:ext uri="{FF2B5EF4-FFF2-40B4-BE49-F238E27FC236}">
                <a16:creationId xmlns:a16="http://schemas.microsoft.com/office/drawing/2014/main" id="{AAFAC3B4-0C95-D438-FC71-173BBB306123}"/>
              </a:ext>
            </a:extLst>
          </p:cNvPr>
          <p:cNvSpPr/>
          <p:nvPr/>
        </p:nvSpPr>
        <p:spPr>
          <a:xfrm flipV="1">
            <a:off x="7224674" y="1931093"/>
            <a:ext cx="3140015" cy="7021258"/>
          </a:xfrm>
          <a:prstGeom prst="bentUpArrow">
            <a:avLst>
              <a:gd name="adj1" fmla="val 9195"/>
              <a:gd name="adj2" fmla="val 10570"/>
              <a:gd name="adj3" fmla="val 11666"/>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5" name="Βέλος: Δεξιό 54">
            <a:extLst>
              <a:ext uri="{FF2B5EF4-FFF2-40B4-BE49-F238E27FC236}">
                <a16:creationId xmlns:a16="http://schemas.microsoft.com/office/drawing/2014/main" id="{85808F30-C6AE-D1C7-A9B2-0371B7E4228F}"/>
              </a:ext>
            </a:extLst>
          </p:cNvPr>
          <p:cNvSpPr/>
          <p:nvPr/>
        </p:nvSpPr>
        <p:spPr>
          <a:xfrm>
            <a:off x="7224674" y="3629783"/>
            <a:ext cx="2641121" cy="63718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6" name="Βέλος: Δεξιό 55">
            <a:extLst>
              <a:ext uri="{FF2B5EF4-FFF2-40B4-BE49-F238E27FC236}">
                <a16:creationId xmlns:a16="http://schemas.microsoft.com/office/drawing/2014/main" id="{A3634FC8-66B4-4837-AB0B-F35974811C5D}"/>
              </a:ext>
            </a:extLst>
          </p:cNvPr>
          <p:cNvSpPr/>
          <p:nvPr/>
        </p:nvSpPr>
        <p:spPr>
          <a:xfrm>
            <a:off x="7223236" y="5334389"/>
            <a:ext cx="2641121" cy="63718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7" name="Βέλος: Δεξιό 56">
            <a:extLst>
              <a:ext uri="{FF2B5EF4-FFF2-40B4-BE49-F238E27FC236}">
                <a16:creationId xmlns:a16="http://schemas.microsoft.com/office/drawing/2014/main" id="{1727D464-7C60-6A0B-1E22-8A3ABABD3AAD}"/>
              </a:ext>
            </a:extLst>
          </p:cNvPr>
          <p:cNvSpPr/>
          <p:nvPr/>
        </p:nvSpPr>
        <p:spPr>
          <a:xfrm>
            <a:off x="7136972" y="7010915"/>
            <a:ext cx="2728824" cy="63718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8" name="TextBox 57">
            <a:extLst>
              <a:ext uri="{FF2B5EF4-FFF2-40B4-BE49-F238E27FC236}">
                <a16:creationId xmlns:a16="http://schemas.microsoft.com/office/drawing/2014/main" id="{7FDB7CB0-CF6B-D73A-F312-AA52218ADDB5}"/>
              </a:ext>
            </a:extLst>
          </p:cNvPr>
          <p:cNvSpPr txBox="1"/>
          <p:nvPr/>
        </p:nvSpPr>
        <p:spPr>
          <a:xfrm>
            <a:off x="12239497" y="8962632"/>
            <a:ext cx="2728824" cy="830997"/>
          </a:xfrm>
          <a:prstGeom prst="rect">
            <a:avLst/>
          </a:prstGeom>
          <a:solidFill>
            <a:srgbClr val="00B0F0"/>
          </a:solidFill>
          <a:ln w="28575">
            <a:solidFill>
              <a:schemeClr val="accent5">
                <a:lumMod val="75000"/>
              </a:schemeClr>
            </a:solidFill>
          </a:ln>
        </p:spPr>
        <p:txBody>
          <a:bodyPr wrap="square" rtlCol="0">
            <a:spAutoFit/>
          </a:bodyPr>
          <a:lstStyle/>
          <a:p>
            <a:pPr algn="ctr"/>
            <a:r>
              <a:rPr lang="el-GR" sz="2400" dirty="0">
                <a:solidFill>
                  <a:schemeClr val="bg1"/>
                </a:solidFill>
              </a:rPr>
              <a:t>Επενδυτικό Σχέδιο «Βιώσιμη Ευρώπη» </a:t>
            </a:r>
          </a:p>
        </p:txBody>
      </p:sp>
      <p:sp>
        <p:nvSpPr>
          <p:cNvPr id="59" name="Βέλος: Δεξιό 58">
            <a:extLst>
              <a:ext uri="{FF2B5EF4-FFF2-40B4-BE49-F238E27FC236}">
                <a16:creationId xmlns:a16="http://schemas.microsoft.com/office/drawing/2014/main" id="{63FCDB12-AF7C-4706-6566-8BD839361778}"/>
              </a:ext>
            </a:extLst>
          </p:cNvPr>
          <p:cNvSpPr/>
          <p:nvPr/>
        </p:nvSpPr>
        <p:spPr>
          <a:xfrm>
            <a:off x="11348102" y="9135814"/>
            <a:ext cx="891395" cy="484632"/>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0" name="TextBox 59">
            <a:extLst>
              <a:ext uri="{FF2B5EF4-FFF2-40B4-BE49-F238E27FC236}">
                <a16:creationId xmlns:a16="http://schemas.microsoft.com/office/drawing/2014/main" id="{53D55D02-A994-1FE7-6632-19791B266231}"/>
              </a:ext>
            </a:extLst>
          </p:cNvPr>
          <p:cNvSpPr txBox="1"/>
          <p:nvPr/>
        </p:nvSpPr>
        <p:spPr>
          <a:xfrm>
            <a:off x="15858794" y="8952351"/>
            <a:ext cx="2728824" cy="830997"/>
          </a:xfrm>
          <a:prstGeom prst="rect">
            <a:avLst/>
          </a:prstGeom>
          <a:solidFill>
            <a:srgbClr val="00B0F0"/>
          </a:solidFill>
          <a:ln w="28575">
            <a:solidFill>
              <a:schemeClr val="accent5">
                <a:lumMod val="75000"/>
              </a:schemeClr>
            </a:solidFill>
          </a:ln>
        </p:spPr>
        <p:txBody>
          <a:bodyPr wrap="square" rtlCol="0">
            <a:spAutoFit/>
          </a:bodyPr>
          <a:lstStyle/>
          <a:p>
            <a:pPr algn="ctr"/>
            <a:r>
              <a:rPr lang="el-GR" sz="2400" b="1" dirty="0">
                <a:solidFill>
                  <a:srgbClr val="FFFF00"/>
                </a:solidFill>
              </a:rPr>
              <a:t>Μηχανισμός Δίκαιης Μετάβασης</a:t>
            </a:r>
          </a:p>
        </p:txBody>
      </p:sp>
      <p:sp>
        <p:nvSpPr>
          <p:cNvPr id="61" name="Βέλος: Δεξιό 60">
            <a:extLst>
              <a:ext uri="{FF2B5EF4-FFF2-40B4-BE49-F238E27FC236}">
                <a16:creationId xmlns:a16="http://schemas.microsoft.com/office/drawing/2014/main" id="{90B6AFAC-2B2C-6A8C-8E1C-777075911D12}"/>
              </a:ext>
            </a:extLst>
          </p:cNvPr>
          <p:cNvSpPr/>
          <p:nvPr/>
        </p:nvSpPr>
        <p:spPr>
          <a:xfrm>
            <a:off x="14967399" y="9135814"/>
            <a:ext cx="891395" cy="484632"/>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2" name="TextBox 61">
            <a:extLst>
              <a:ext uri="{FF2B5EF4-FFF2-40B4-BE49-F238E27FC236}">
                <a16:creationId xmlns:a16="http://schemas.microsoft.com/office/drawing/2014/main" id="{14BD97AD-CED1-6164-7454-6FC96B2E041A}"/>
              </a:ext>
            </a:extLst>
          </p:cNvPr>
          <p:cNvSpPr txBox="1"/>
          <p:nvPr/>
        </p:nvSpPr>
        <p:spPr>
          <a:xfrm>
            <a:off x="12238575" y="7079540"/>
            <a:ext cx="2728824" cy="830997"/>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chemeClr val="bg1"/>
                </a:solidFill>
              </a:rPr>
              <a:t>Ταξινομία </a:t>
            </a:r>
            <a:r>
              <a:rPr lang="el-GR" sz="1600" dirty="0"/>
              <a:t>1</a:t>
            </a:r>
            <a:endParaRPr lang="el-GR" sz="1800" dirty="0"/>
          </a:p>
          <a:p>
            <a:pPr algn="ctr"/>
            <a:endParaRPr lang="el-GR" sz="2400" dirty="0"/>
          </a:p>
        </p:txBody>
      </p:sp>
      <p:sp>
        <p:nvSpPr>
          <p:cNvPr id="63" name="Βέλος: Επάνω 62">
            <a:extLst>
              <a:ext uri="{FF2B5EF4-FFF2-40B4-BE49-F238E27FC236}">
                <a16:creationId xmlns:a16="http://schemas.microsoft.com/office/drawing/2014/main" id="{F0A875C9-185E-16DB-DE98-3185E18B20F5}"/>
              </a:ext>
            </a:extLst>
          </p:cNvPr>
          <p:cNvSpPr/>
          <p:nvPr/>
        </p:nvSpPr>
        <p:spPr>
          <a:xfrm>
            <a:off x="13356674" y="7908579"/>
            <a:ext cx="552090" cy="1041814"/>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4" name="TextBox 63">
            <a:extLst>
              <a:ext uri="{FF2B5EF4-FFF2-40B4-BE49-F238E27FC236}">
                <a16:creationId xmlns:a16="http://schemas.microsoft.com/office/drawing/2014/main" id="{6B2B23A1-7EBB-5637-A439-AFBDABCB87F3}"/>
              </a:ext>
            </a:extLst>
          </p:cNvPr>
          <p:cNvSpPr txBox="1"/>
          <p:nvPr/>
        </p:nvSpPr>
        <p:spPr>
          <a:xfrm>
            <a:off x="19817475" y="7433605"/>
            <a:ext cx="2728824" cy="830997"/>
          </a:xfrm>
          <a:prstGeom prst="rect">
            <a:avLst/>
          </a:prstGeom>
          <a:solidFill>
            <a:srgbClr val="00B0F0"/>
          </a:solidFill>
          <a:ln w="28575">
            <a:solidFill>
              <a:schemeClr val="accent5">
                <a:lumMod val="75000"/>
              </a:schemeClr>
            </a:solidFill>
          </a:ln>
        </p:spPr>
        <p:txBody>
          <a:bodyPr wrap="square" rtlCol="0">
            <a:spAutoFit/>
          </a:bodyPr>
          <a:lstStyle/>
          <a:p>
            <a:pPr algn="ctr"/>
            <a:r>
              <a:rPr lang="en-US" sz="2400" dirty="0">
                <a:solidFill>
                  <a:srgbClr val="FFFF00"/>
                </a:solidFill>
              </a:rPr>
              <a:t>Invest EU</a:t>
            </a:r>
          </a:p>
          <a:p>
            <a:pPr algn="ctr"/>
            <a:endParaRPr lang="el-GR" sz="2400" dirty="0"/>
          </a:p>
        </p:txBody>
      </p:sp>
      <p:sp>
        <p:nvSpPr>
          <p:cNvPr id="65" name="TextBox 64">
            <a:extLst>
              <a:ext uri="{FF2B5EF4-FFF2-40B4-BE49-F238E27FC236}">
                <a16:creationId xmlns:a16="http://schemas.microsoft.com/office/drawing/2014/main" id="{ADDAE330-AE90-B85C-BB94-A4E206520A7C}"/>
              </a:ext>
            </a:extLst>
          </p:cNvPr>
          <p:cNvSpPr txBox="1"/>
          <p:nvPr/>
        </p:nvSpPr>
        <p:spPr>
          <a:xfrm>
            <a:off x="19817475" y="8921321"/>
            <a:ext cx="2728824" cy="830997"/>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rgbClr val="FFFF00"/>
                </a:solidFill>
              </a:rPr>
              <a:t>Ταμείο Δίκαιης Μετάβασης</a:t>
            </a:r>
            <a:endParaRPr lang="en-US" sz="2400" dirty="0">
              <a:solidFill>
                <a:srgbClr val="FFFF00"/>
              </a:solidFill>
            </a:endParaRPr>
          </a:p>
        </p:txBody>
      </p:sp>
      <p:sp>
        <p:nvSpPr>
          <p:cNvPr id="66" name="TextBox 65">
            <a:extLst>
              <a:ext uri="{FF2B5EF4-FFF2-40B4-BE49-F238E27FC236}">
                <a16:creationId xmlns:a16="http://schemas.microsoft.com/office/drawing/2014/main" id="{D51A3AC7-5153-C87D-62A4-150DCDD90A38}"/>
              </a:ext>
            </a:extLst>
          </p:cNvPr>
          <p:cNvSpPr txBox="1"/>
          <p:nvPr/>
        </p:nvSpPr>
        <p:spPr>
          <a:xfrm>
            <a:off x="19820719" y="10437935"/>
            <a:ext cx="2728824" cy="1200329"/>
          </a:xfrm>
          <a:prstGeom prst="rect">
            <a:avLst/>
          </a:prstGeom>
          <a:solidFill>
            <a:srgbClr val="0070C0"/>
          </a:solidFill>
          <a:ln w="28575">
            <a:solidFill>
              <a:schemeClr val="accent5">
                <a:lumMod val="75000"/>
              </a:schemeClr>
            </a:solidFill>
          </a:ln>
        </p:spPr>
        <p:txBody>
          <a:bodyPr wrap="square" rtlCol="0">
            <a:spAutoFit/>
          </a:bodyPr>
          <a:lstStyle/>
          <a:p>
            <a:pPr algn="ctr"/>
            <a:r>
              <a:rPr lang="el-GR" sz="2400" dirty="0">
                <a:solidFill>
                  <a:srgbClr val="FFFF00"/>
                </a:solidFill>
              </a:rPr>
              <a:t>Δανειακή Διευκόλυνση Δημόσιου Τομέα</a:t>
            </a:r>
            <a:endParaRPr lang="en-US" sz="2400" dirty="0">
              <a:solidFill>
                <a:srgbClr val="FFFF00"/>
              </a:solidFill>
            </a:endParaRPr>
          </a:p>
        </p:txBody>
      </p:sp>
      <p:sp>
        <p:nvSpPr>
          <p:cNvPr id="67" name="Βέλος: Δεξιό 66">
            <a:extLst>
              <a:ext uri="{FF2B5EF4-FFF2-40B4-BE49-F238E27FC236}">
                <a16:creationId xmlns:a16="http://schemas.microsoft.com/office/drawing/2014/main" id="{B8FB6ABC-3D9C-0E90-686F-793501F683EB}"/>
              </a:ext>
            </a:extLst>
          </p:cNvPr>
          <p:cNvSpPr/>
          <p:nvPr/>
        </p:nvSpPr>
        <p:spPr>
          <a:xfrm>
            <a:off x="18586696" y="9053605"/>
            <a:ext cx="1230779" cy="484632"/>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9" name="Βέλος: Με γωνία προς τα επάνω 68">
            <a:extLst>
              <a:ext uri="{FF2B5EF4-FFF2-40B4-BE49-F238E27FC236}">
                <a16:creationId xmlns:a16="http://schemas.microsoft.com/office/drawing/2014/main" id="{D5980EA5-E795-B1B8-9D66-24642B01317C}"/>
              </a:ext>
            </a:extLst>
          </p:cNvPr>
          <p:cNvSpPr/>
          <p:nvPr/>
        </p:nvSpPr>
        <p:spPr>
          <a:xfrm rot="5400000">
            <a:off x="18366115" y="9844266"/>
            <a:ext cx="1907065" cy="1002142"/>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0" name="Βέλος: Με γωνία προς τα επάνω 69">
            <a:extLst>
              <a:ext uri="{FF2B5EF4-FFF2-40B4-BE49-F238E27FC236}">
                <a16:creationId xmlns:a16="http://schemas.microsoft.com/office/drawing/2014/main" id="{00905770-DE09-D528-EB59-E7026C1319AC}"/>
              </a:ext>
            </a:extLst>
          </p:cNvPr>
          <p:cNvSpPr/>
          <p:nvPr/>
        </p:nvSpPr>
        <p:spPr>
          <a:xfrm rot="16200000" flipV="1">
            <a:off x="18531777" y="7882974"/>
            <a:ext cx="1547273" cy="980165"/>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1" name="TextBox 70">
            <a:extLst>
              <a:ext uri="{FF2B5EF4-FFF2-40B4-BE49-F238E27FC236}">
                <a16:creationId xmlns:a16="http://schemas.microsoft.com/office/drawing/2014/main" id="{F0A7EE3C-A963-CCE4-BC8C-63FCE61A03C8}"/>
              </a:ext>
            </a:extLst>
          </p:cNvPr>
          <p:cNvSpPr txBox="1"/>
          <p:nvPr/>
        </p:nvSpPr>
        <p:spPr>
          <a:xfrm>
            <a:off x="8501384" y="5128868"/>
            <a:ext cx="15203329" cy="6528937"/>
          </a:xfrm>
          <a:prstGeom prst="rect">
            <a:avLst/>
          </a:prstGeom>
          <a:noFill/>
          <a:ln>
            <a:solidFill>
              <a:schemeClr val="tx1"/>
            </a:solidFill>
            <a:prstDash val="lgDash"/>
          </a:ln>
        </p:spPr>
        <p:txBody>
          <a:bodyPr wrap="square" rtlCol="0">
            <a:spAutoFit/>
          </a:bodyPr>
          <a:lstStyle/>
          <a:p>
            <a:endParaRPr lang="el-GR" dirty="0"/>
          </a:p>
        </p:txBody>
      </p:sp>
      <p:sp>
        <p:nvSpPr>
          <p:cNvPr id="72" name="TextBox 71">
            <a:extLst>
              <a:ext uri="{FF2B5EF4-FFF2-40B4-BE49-F238E27FC236}">
                <a16:creationId xmlns:a16="http://schemas.microsoft.com/office/drawing/2014/main" id="{2773AA08-9787-0D09-0E90-3217A828014B}"/>
              </a:ext>
            </a:extLst>
          </p:cNvPr>
          <p:cNvSpPr txBox="1"/>
          <p:nvPr/>
        </p:nvSpPr>
        <p:spPr>
          <a:xfrm>
            <a:off x="13908764" y="2580829"/>
            <a:ext cx="3637364" cy="369332"/>
          </a:xfrm>
          <a:prstGeom prst="rect">
            <a:avLst/>
          </a:prstGeom>
          <a:solidFill>
            <a:srgbClr val="0070C0"/>
          </a:solidFill>
          <a:ln w="28575">
            <a:solidFill>
              <a:schemeClr val="accent5">
                <a:lumMod val="75000"/>
              </a:schemeClr>
            </a:solidFill>
          </a:ln>
        </p:spPr>
        <p:txBody>
          <a:bodyPr wrap="square" rtlCol="0">
            <a:spAutoFit/>
          </a:bodyPr>
          <a:lstStyle/>
          <a:p>
            <a:pPr algn="ctr"/>
            <a:r>
              <a:rPr lang="el-GR" sz="1800" dirty="0">
                <a:solidFill>
                  <a:schemeClr val="bg1"/>
                </a:solidFill>
              </a:rPr>
              <a:t>Κανονισμός ή Πρόταση Κανονισμού</a:t>
            </a:r>
          </a:p>
        </p:txBody>
      </p:sp>
      <p:sp>
        <p:nvSpPr>
          <p:cNvPr id="73" name="TextBox 72">
            <a:extLst>
              <a:ext uri="{FF2B5EF4-FFF2-40B4-BE49-F238E27FC236}">
                <a16:creationId xmlns:a16="http://schemas.microsoft.com/office/drawing/2014/main" id="{7C250250-F298-CC44-FC1C-86DB0A90B766}"/>
              </a:ext>
            </a:extLst>
          </p:cNvPr>
          <p:cNvSpPr txBox="1"/>
          <p:nvPr/>
        </p:nvSpPr>
        <p:spPr>
          <a:xfrm>
            <a:off x="13908764" y="3148952"/>
            <a:ext cx="3637364" cy="369332"/>
          </a:xfrm>
          <a:prstGeom prst="rect">
            <a:avLst/>
          </a:prstGeom>
          <a:solidFill>
            <a:srgbClr val="00B0F0"/>
          </a:solidFill>
          <a:ln w="28575">
            <a:solidFill>
              <a:schemeClr val="accent5">
                <a:lumMod val="75000"/>
              </a:schemeClr>
            </a:solidFill>
          </a:ln>
        </p:spPr>
        <p:txBody>
          <a:bodyPr wrap="square" rtlCol="0">
            <a:spAutoFit/>
          </a:bodyPr>
          <a:lstStyle/>
          <a:p>
            <a:pPr algn="ctr"/>
            <a:r>
              <a:rPr lang="el-GR" sz="1800" dirty="0">
                <a:solidFill>
                  <a:schemeClr val="bg1"/>
                </a:solidFill>
              </a:rPr>
              <a:t>Ανακοίνωση</a:t>
            </a:r>
          </a:p>
        </p:txBody>
      </p:sp>
      <p:sp>
        <p:nvSpPr>
          <p:cNvPr id="74" name="TextBox 73">
            <a:extLst>
              <a:ext uri="{FF2B5EF4-FFF2-40B4-BE49-F238E27FC236}">
                <a16:creationId xmlns:a16="http://schemas.microsoft.com/office/drawing/2014/main" id="{089B0C01-D39A-14AF-2A82-CF7FA5CDAF0A}"/>
              </a:ext>
            </a:extLst>
          </p:cNvPr>
          <p:cNvSpPr txBox="1"/>
          <p:nvPr/>
        </p:nvSpPr>
        <p:spPr>
          <a:xfrm>
            <a:off x="13908764" y="3778226"/>
            <a:ext cx="3637364" cy="369332"/>
          </a:xfrm>
          <a:prstGeom prst="rect">
            <a:avLst/>
          </a:prstGeom>
          <a:solidFill>
            <a:schemeClr val="bg1">
              <a:lumMod val="65000"/>
            </a:schemeClr>
          </a:solidFill>
          <a:ln w="28575">
            <a:solidFill>
              <a:schemeClr val="accent5">
                <a:lumMod val="75000"/>
              </a:schemeClr>
            </a:solidFill>
          </a:ln>
        </p:spPr>
        <p:txBody>
          <a:bodyPr wrap="square" rtlCol="0">
            <a:spAutoFit/>
          </a:bodyPr>
          <a:lstStyle/>
          <a:p>
            <a:pPr algn="ctr"/>
            <a:r>
              <a:rPr lang="el-GR" sz="1800" dirty="0">
                <a:solidFill>
                  <a:schemeClr val="bg1"/>
                </a:solidFill>
              </a:rPr>
              <a:t>Δεσμεύσεις ΕΕ από ΟΗΕ</a:t>
            </a:r>
          </a:p>
        </p:txBody>
      </p:sp>
      <p:sp>
        <p:nvSpPr>
          <p:cNvPr id="80" name="Βέλος: Δεξιό 79">
            <a:extLst>
              <a:ext uri="{FF2B5EF4-FFF2-40B4-BE49-F238E27FC236}">
                <a16:creationId xmlns:a16="http://schemas.microsoft.com/office/drawing/2014/main" id="{8A773967-7C00-5A18-1B2B-1E7F04BB270E}"/>
              </a:ext>
            </a:extLst>
          </p:cNvPr>
          <p:cNvSpPr/>
          <p:nvPr/>
        </p:nvSpPr>
        <p:spPr>
          <a:xfrm>
            <a:off x="18098219" y="2644692"/>
            <a:ext cx="2122098" cy="18466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1" name="Βέλος: Δεξιό 80">
            <a:extLst>
              <a:ext uri="{FF2B5EF4-FFF2-40B4-BE49-F238E27FC236}">
                <a16:creationId xmlns:a16="http://schemas.microsoft.com/office/drawing/2014/main" id="{7D3E84C7-5BE6-8147-777E-D5AAEA50C551}"/>
              </a:ext>
            </a:extLst>
          </p:cNvPr>
          <p:cNvSpPr/>
          <p:nvPr/>
        </p:nvSpPr>
        <p:spPr>
          <a:xfrm>
            <a:off x="18098219" y="3167493"/>
            <a:ext cx="2122098" cy="184666"/>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2" name="Βέλος: Δεξιό 81">
            <a:extLst>
              <a:ext uri="{FF2B5EF4-FFF2-40B4-BE49-F238E27FC236}">
                <a16:creationId xmlns:a16="http://schemas.microsoft.com/office/drawing/2014/main" id="{3A6674B3-E045-FE9A-2A58-1D6D05BE991C}"/>
              </a:ext>
            </a:extLst>
          </p:cNvPr>
          <p:cNvSpPr/>
          <p:nvPr/>
        </p:nvSpPr>
        <p:spPr>
          <a:xfrm>
            <a:off x="18098219" y="3694705"/>
            <a:ext cx="2122098" cy="18466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3" name="Βέλος: Δεξιό 82">
            <a:extLst>
              <a:ext uri="{FF2B5EF4-FFF2-40B4-BE49-F238E27FC236}">
                <a16:creationId xmlns:a16="http://schemas.microsoft.com/office/drawing/2014/main" id="{A3B06532-83CE-096D-1CDA-0D9981236292}"/>
              </a:ext>
            </a:extLst>
          </p:cNvPr>
          <p:cNvSpPr/>
          <p:nvPr/>
        </p:nvSpPr>
        <p:spPr>
          <a:xfrm>
            <a:off x="18098219" y="4235662"/>
            <a:ext cx="2122098" cy="184666"/>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4" name="TextBox 83">
            <a:extLst>
              <a:ext uri="{FF2B5EF4-FFF2-40B4-BE49-F238E27FC236}">
                <a16:creationId xmlns:a16="http://schemas.microsoft.com/office/drawing/2014/main" id="{C322ADB1-EA6C-24CE-36C6-412F6CB88EDB}"/>
              </a:ext>
            </a:extLst>
          </p:cNvPr>
          <p:cNvSpPr txBox="1"/>
          <p:nvPr/>
        </p:nvSpPr>
        <p:spPr>
          <a:xfrm>
            <a:off x="18218673" y="2279592"/>
            <a:ext cx="1966823" cy="369332"/>
          </a:xfrm>
          <a:prstGeom prst="rect">
            <a:avLst/>
          </a:prstGeom>
          <a:noFill/>
        </p:spPr>
        <p:txBody>
          <a:bodyPr wrap="square" rtlCol="0">
            <a:spAutoFit/>
          </a:bodyPr>
          <a:lstStyle/>
          <a:p>
            <a:pPr algn="ctr"/>
            <a:r>
              <a:rPr lang="el-GR" sz="1800" dirty="0"/>
              <a:t>επηρεάζει</a:t>
            </a:r>
          </a:p>
        </p:txBody>
      </p:sp>
      <p:sp>
        <p:nvSpPr>
          <p:cNvPr id="85" name="TextBox 84">
            <a:extLst>
              <a:ext uri="{FF2B5EF4-FFF2-40B4-BE49-F238E27FC236}">
                <a16:creationId xmlns:a16="http://schemas.microsoft.com/office/drawing/2014/main" id="{F07C6B4D-8004-5DA8-4414-A34567ADC8F3}"/>
              </a:ext>
            </a:extLst>
          </p:cNvPr>
          <p:cNvSpPr txBox="1"/>
          <p:nvPr/>
        </p:nvSpPr>
        <p:spPr>
          <a:xfrm>
            <a:off x="18253494" y="2863636"/>
            <a:ext cx="1966823" cy="369332"/>
          </a:xfrm>
          <a:prstGeom prst="rect">
            <a:avLst/>
          </a:prstGeom>
          <a:noFill/>
        </p:spPr>
        <p:txBody>
          <a:bodyPr wrap="square" rtlCol="0">
            <a:spAutoFit/>
          </a:bodyPr>
          <a:lstStyle/>
          <a:p>
            <a:pPr algn="ctr"/>
            <a:r>
              <a:rPr lang="el-GR" sz="1800" dirty="0"/>
              <a:t>θεσμοθετεί</a:t>
            </a:r>
          </a:p>
        </p:txBody>
      </p:sp>
      <p:sp>
        <p:nvSpPr>
          <p:cNvPr id="86" name="TextBox 85">
            <a:extLst>
              <a:ext uri="{FF2B5EF4-FFF2-40B4-BE49-F238E27FC236}">
                <a16:creationId xmlns:a16="http://schemas.microsoft.com/office/drawing/2014/main" id="{EFBAE61F-4887-71EC-9333-F581380E7FDD}"/>
              </a:ext>
            </a:extLst>
          </p:cNvPr>
          <p:cNvSpPr txBox="1"/>
          <p:nvPr/>
        </p:nvSpPr>
        <p:spPr>
          <a:xfrm>
            <a:off x="18175856" y="3363265"/>
            <a:ext cx="1966823" cy="369332"/>
          </a:xfrm>
          <a:prstGeom prst="rect">
            <a:avLst/>
          </a:prstGeom>
          <a:noFill/>
        </p:spPr>
        <p:txBody>
          <a:bodyPr wrap="square" rtlCol="0">
            <a:spAutoFit/>
          </a:bodyPr>
          <a:lstStyle/>
          <a:p>
            <a:pPr algn="ctr"/>
            <a:r>
              <a:rPr lang="el-GR" sz="1800" dirty="0"/>
              <a:t>αξιοποιεί</a:t>
            </a:r>
          </a:p>
        </p:txBody>
      </p:sp>
      <p:sp>
        <p:nvSpPr>
          <p:cNvPr id="87" name="TextBox 86">
            <a:extLst>
              <a:ext uri="{FF2B5EF4-FFF2-40B4-BE49-F238E27FC236}">
                <a16:creationId xmlns:a16="http://schemas.microsoft.com/office/drawing/2014/main" id="{BEDEEEE8-4A5C-FE6C-0950-C55A7D72BEF4}"/>
              </a:ext>
            </a:extLst>
          </p:cNvPr>
          <p:cNvSpPr txBox="1"/>
          <p:nvPr/>
        </p:nvSpPr>
        <p:spPr>
          <a:xfrm>
            <a:off x="18253494" y="3945023"/>
            <a:ext cx="1966823" cy="369332"/>
          </a:xfrm>
          <a:prstGeom prst="rect">
            <a:avLst/>
          </a:prstGeom>
          <a:noFill/>
        </p:spPr>
        <p:txBody>
          <a:bodyPr wrap="square" rtlCol="0">
            <a:spAutoFit/>
          </a:bodyPr>
          <a:lstStyle/>
          <a:p>
            <a:pPr algn="ctr"/>
            <a:r>
              <a:rPr lang="el-GR" sz="1800" dirty="0"/>
              <a:t>περιλαμβάνει</a:t>
            </a:r>
          </a:p>
        </p:txBody>
      </p:sp>
      <p:sp>
        <p:nvSpPr>
          <p:cNvPr id="88" name="TextBox 87">
            <a:extLst>
              <a:ext uri="{FF2B5EF4-FFF2-40B4-BE49-F238E27FC236}">
                <a16:creationId xmlns:a16="http://schemas.microsoft.com/office/drawing/2014/main" id="{1BFA59C9-2B9F-6710-3ED8-44040E8AB197}"/>
              </a:ext>
            </a:extLst>
          </p:cNvPr>
          <p:cNvSpPr txBox="1"/>
          <p:nvPr/>
        </p:nvSpPr>
        <p:spPr>
          <a:xfrm>
            <a:off x="13908764" y="1865105"/>
            <a:ext cx="2728824" cy="461665"/>
          </a:xfrm>
          <a:prstGeom prst="rect">
            <a:avLst/>
          </a:prstGeom>
          <a:noFill/>
        </p:spPr>
        <p:txBody>
          <a:bodyPr wrap="square" rtlCol="0">
            <a:spAutoFit/>
          </a:bodyPr>
          <a:lstStyle/>
          <a:p>
            <a:r>
              <a:rPr lang="el-GR" sz="2400" dirty="0"/>
              <a:t>Υπόμνημα:</a:t>
            </a:r>
          </a:p>
        </p:txBody>
      </p:sp>
      <p:sp>
        <p:nvSpPr>
          <p:cNvPr id="89" name="TextBox 88">
            <a:extLst>
              <a:ext uri="{FF2B5EF4-FFF2-40B4-BE49-F238E27FC236}">
                <a16:creationId xmlns:a16="http://schemas.microsoft.com/office/drawing/2014/main" id="{4FC67699-FFD5-335B-5967-66703BB5B206}"/>
              </a:ext>
            </a:extLst>
          </p:cNvPr>
          <p:cNvSpPr txBox="1"/>
          <p:nvPr/>
        </p:nvSpPr>
        <p:spPr>
          <a:xfrm>
            <a:off x="13646989" y="1861066"/>
            <a:ext cx="7073660" cy="2786690"/>
          </a:xfrm>
          <a:prstGeom prst="rect">
            <a:avLst/>
          </a:prstGeom>
          <a:noFill/>
          <a:ln>
            <a:solidFill>
              <a:schemeClr val="accent1">
                <a:lumMod val="50000"/>
              </a:schemeClr>
            </a:solidFill>
          </a:ln>
        </p:spPr>
        <p:txBody>
          <a:bodyPr wrap="square" rtlCol="0">
            <a:spAutoFit/>
          </a:bodyPr>
          <a:lstStyle/>
          <a:p>
            <a:endParaRPr lang="el-GR" dirty="0"/>
          </a:p>
        </p:txBody>
      </p:sp>
      <p:sp>
        <p:nvSpPr>
          <p:cNvPr id="90" name="TextBox 89">
            <a:extLst>
              <a:ext uri="{FF2B5EF4-FFF2-40B4-BE49-F238E27FC236}">
                <a16:creationId xmlns:a16="http://schemas.microsoft.com/office/drawing/2014/main" id="{A91B3828-6918-7BF1-BC13-34D52FB34A24}"/>
              </a:ext>
            </a:extLst>
          </p:cNvPr>
          <p:cNvSpPr txBox="1"/>
          <p:nvPr/>
        </p:nvSpPr>
        <p:spPr>
          <a:xfrm>
            <a:off x="1272448" y="11298870"/>
            <a:ext cx="5024835" cy="307777"/>
          </a:xfrm>
          <a:prstGeom prst="rect">
            <a:avLst/>
          </a:prstGeom>
          <a:noFill/>
        </p:spPr>
        <p:txBody>
          <a:bodyPr wrap="square" rtlCol="0">
            <a:spAutoFit/>
          </a:bodyPr>
          <a:lstStyle/>
          <a:p>
            <a:r>
              <a:rPr lang="el-GR" sz="1400" dirty="0"/>
              <a:t>1. Ενοποιημένο </a:t>
            </a:r>
            <a:r>
              <a:rPr lang="el-GR" sz="1400" dirty="0" err="1"/>
              <a:t>ενωσιακό</a:t>
            </a:r>
            <a:r>
              <a:rPr lang="el-GR" sz="1400" dirty="0"/>
              <a:t> σύστημα ταξινόμησης </a:t>
            </a:r>
          </a:p>
        </p:txBody>
      </p:sp>
      <p:sp>
        <p:nvSpPr>
          <p:cNvPr id="91" name="TextBox 90">
            <a:extLst>
              <a:ext uri="{FF2B5EF4-FFF2-40B4-BE49-F238E27FC236}">
                <a16:creationId xmlns:a16="http://schemas.microsoft.com/office/drawing/2014/main" id="{100293AA-C481-CB94-B053-0668ABB31B41}"/>
              </a:ext>
            </a:extLst>
          </p:cNvPr>
          <p:cNvSpPr txBox="1"/>
          <p:nvPr/>
        </p:nvSpPr>
        <p:spPr>
          <a:xfrm>
            <a:off x="1" y="1"/>
            <a:ext cx="24382412" cy="830997"/>
          </a:xfrm>
          <a:prstGeom prst="rect">
            <a:avLst/>
          </a:prstGeom>
          <a:solidFill>
            <a:schemeClr val="accent6">
              <a:lumMod val="60000"/>
              <a:lumOff val="40000"/>
            </a:schemeClr>
          </a:solidFill>
          <a:ln w="38100">
            <a:noFill/>
          </a:ln>
        </p:spPr>
        <p:txBody>
          <a:bodyPr wrap="square" rtlCol="0">
            <a:spAutoFit/>
          </a:bodyPr>
          <a:lstStyle/>
          <a:p>
            <a:pPr algn="ctr"/>
            <a:r>
              <a:rPr lang="el-GR" sz="4800" dirty="0"/>
              <a:t>Το χρηματοδοτικό πλάνο λαμβάνει υπόψη το Ευρωπαϊκό πλαίσιο</a:t>
            </a:r>
          </a:p>
        </p:txBody>
      </p:sp>
    </p:spTree>
    <p:extLst>
      <p:ext uri="{BB962C8B-B14F-4D97-AF65-F5344CB8AC3E}">
        <p14:creationId xmlns:p14="http://schemas.microsoft.com/office/powerpoint/2010/main" val="127670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Εγχώρια Στρατηγική για την Κλιματική Αλλαγή </a:t>
            </a:r>
          </a:p>
        </p:txBody>
      </p:sp>
      <p:graphicFrame>
        <p:nvGraphicFramePr>
          <p:cNvPr id="11" name="10 - Διάγραμμα"/>
          <p:cNvGraphicFramePr/>
          <p:nvPr/>
        </p:nvGraphicFramePr>
        <p:xfrm>
          <a:off x="2847703" y="1090812"/>
          <a:ext cx="18836640" cy="114453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251614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Το χρηματοδοτικό πλάνο οφείλει να είναι σύμφωνο με την Εγχώρια Στρατηγική</a:t>
            </a:r>
          </a:p>
        </p:txBody>
      </p:sp>
      <p:sp>
        <p:nvSpPr>
          <p:cNvPr id="10" name="TextBox 2">
            <a:extLst>
              <a:ext uri="{FF2B5EF4-FFF2-40B4-BE49-F238E27FC236}">
                <a16:creationId xmlns:a16="http://schemas.microsoft.com/office/drawing/2014/main" id="{903F31ED-D6D8-8817-EFA3-FE02183B964A}"/>
              </a:ext>
            </a:extLst>
          </p:cNvPr>
          <p:cNvSpPr txBox="1"/>
          <p:nvPr/>
        </p:nvSpPr>
        <p:spPr>
          <a:xfrm>
            <a:off x="3555325" y="3703393"/>
            <a:ext cx="2728824" cy="1754326"/>
          </a:xfrm>
          <a:prstGeom prst="rect">
            <a:avLst/>
          </a:prstGeom>
          <a:solidFill>
            <a:srgbClr val="0070C0"/>
          </a:solidFill>
          <a:ln w="28575">
            <a:solidFill>
              <a:schemeClr val="accent5">
                <a:lumMod val="75000"/>
              </a:schemeClr>
            </a:solidFill>
          </a:ln>
        </p:spPr>
        <p:txBody>
          <a:bodyPr wrap="square" rtlCol="0">
            <a:spAutoFit/>
          </a:bodyPr>
          <a:lstStyle/>
          <a:p>
            <a:pPr algn="ctr"/>
            <a:r>
              <a:rPr lang="el-GR" sz="2800" dirty="0">
                <a:solidFill>
                  <a:schemeClr val="bg1"/>
                </a:solidFill>
              </a:rPr>
              <a:t>Μακροχρόνια Στρατηγική για το 2050</a:t>
            </a:r>
          </a:p>
          <a:p>
            <a:endParaRPr lang="el-GR" sz="2400" dirty="0">
              <a:solidFill>
                <a:schemeClr val="bg1"/>
              </a:solidFill>
            </a:endParaRPr>
          </a:p>
        </p:txBody>
      </p:sp>
      <p:sp>
        <p:nvSpPr>
          <p:cNvPr id="11" name="TextBox 6">
            <a:extLst>
              <a:ext uri="{FF2B5EF4-FFF2-40B4-BE49-F238E27FC236}">
                <a16:creationId xmlns:a16="http://schemas.microsoft.com/office/drawing/2014/main" id="{5BD70F84-48A4-81F0-5AEF-02100EA68601}"/>
              </a:ext>
            </a:extLst>
          </p:cNvPr>
          <p:cNvSpPr txBox="1"/>
          <p:nvPr/>
        </p:nvSpPr>
        <p:spPr>
          <a:xfrm>
            <a:off x="3555325" y="6016184"/>
            <a:ext cx="2728824" cy="1754326"/>
          </a:xfrm>
          <a:prstGeom prst="rect">
            <a:avLst/>
          </a:prstGeom>
          <a:solidFill>
            <a:srgbClr val="0070C0"/>
          </a:solidFill>
          <a:ln w="28575">
            <a:solidFill>
              <a:schemeClr val="accent5">
                <a:lumMod val="75000"/>
              </a:schemeClr>
            </a:solidFill>
          </a:ln>
        </p:spPr>
        <p:txBody>
          <a:bodyPr wrap="square" rtlCol="0">
            <a:spAutoFit/>
          </a:bodyPr>
          <a:lstStyle/>
          <a:p>
            <a:pPr algn="ctr"/>
            <a:r>
              <a:rPr lang="el-GR" sz="2800" dirty="0">
                <a:solidFill>
                  <a:schemeClr val="bg1"/>
                </a:solidFill>
              </a:rPr>
              <a:t>Εθνικό Σχέδιο για την Ενέργεια και το Κλίμα (ΕΣΕΚ)</a:t>
            </a:r>
          </a:p>
          <a:p>
            <a:endParaRPr lang="el-GR" sz="2400" dirty="0">
              <a:solidFill>
                <a:schemeClr val="bg1"/>
              </a:solidFill>
            </a:endParaRPr>
          </a:p>
        </p:txBody>
      </p:sp>
      <p:sp>
        <p:nvSpPr>
          <p:cNvPr id="12" name="TextBox 7">
            <a:extLst>
              <a:ext uri="{FF2B5EF4-FFF2-40B4-BE49-F238E27FC236}">
                <a16:creationId xmlns:a16="http://schemas.microsoft.com/office/drawing/2014/main" id="{F0D47646-40C2-A4C2-CC5D-8B82D748F1C5}"/>
              </a:ext>
            </a:extLst>
          </p:cNvPr>
          <p:cNvSpPr txBox="1"/>
          <p:nvPr/>
        </p:nvSpPr>
        <p:spPr>
          <a:xfrm>
            <a:off x="3555325" y="8371758"/>
            <a:ext cx="2728824" cy="2677656"/>
          </a:xfrm>
          <a:prstGeom prst="rect">
            <a:avLst/>
          </a:prstGeom>
          <a:solidFill>
            <a:srgbClr val="0070C0"/>
          </a:solidFill>
          <a:ln w="28575">
            <a:solidFill>
              <a:schemeClr val="accent5">
                <a:lumMod val="75000"/>
              </a:schemeClr>
            </a:solidFill>
          </a:ln>
        </p:spPr>
        <p:txBody>
          <a:bodyPr wrap="square" rtlCol="0">
            <a:spAutoFit/>
          </a:bodyPr>
          <a:lstStyle/>
          <a:p>
            <a:pPr algn="ctr"/>
            <a:r>
              <a:rPr lang="el-GR" sz="2800" dirty="0">
                <a:solidFill>
                  <a:schemeClr val="bg1"/>
                </a:solidFill>
              </a:rPr>
              <a:t>Εθνικό Πρόγραμμα</a:t>
            </a:r>
          </a:p>
          <a:p>
            <a:pPr algn="ctr"/>
            <a:r>
              <a:rPr lang="el-GR" sz="2800" dirty="0">
                <a:solidFill>
                  <a:schemeClr val="bg1"/>
                </a:solidFill>
              </a:rPr>
              <a:t>Ελέγχου Ατμοσφαιρικής</a:t>
            </a:r>
          </a:p>
          <a:p>
            <a:pPr algn="ctr"/>
            <a:r>
              <a:rPr lang="el-GR" sz="2800" dirty="0">
                <a:solidFill>
                  <a:schemeClr val="bg1"/>
                </a:solidFill>
              </a:rPr>
              <a:t>Ρύπανσης 2020 - 2029</a:t>
            </a:r>
          </a:p>
        </p:txBody>
      </p:sp>
      <p:sp>
        <p:nvSpPr>
          <p:cNvPr id="13" name="12 - Βέλος προς τα κάτω"/>
          <p:cNvSpPr/>
          <p:nvPr/>
        </p:nvSpPr>
        <p:spPr>
          <a:xfrm>
            <a:off x="4519748" y="5416020"/>
            <a:ext cx="574766" cy="600164"/>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13 - Βέλος προς τα επάνω"/>
          <p:cNvSpPr/>
          <p:nvPr/>
        </p:nvSpPr>
        <p:spPr>
          <a:xfrm>
            <a:off x="4519748" y="7770510"/>
            <a:ext cx="574766" cy="601248"/>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Δεξιό βέλος"/>
          <p:cNvSpPr/>
          <p:nvPr/>
        </p:nvSpPr>
        <p:spPr>
          <a:xfrm>
            <a:off x="6284149" y="6603347"/>
            <a:ext cx="6256194" cy="61316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15 - TextBox"/>
          <p:cNvSpPr txBox="1"/>
          <p:nvPr/>
        </p:nvSpPr>
        <p:spPr>
          <a:xfrm>
            <a:off x="12540344" y="6063435"/>
            <a:ext cx="3144708" cy="1631216"/>
          </a:xfrm>
          <a:prstGeom prst="rect">
            <a:avLst/>
          </a:prstGeom>
          <a:solidFill>
            <a:srgbClr val="00B0F0"/>
          </a:solidFill>
        </p:spPr>
        <p:txBody>
          <a:bodyPr wrap="square" rtlCol="0">
            <a:spAutoFit/>
          </a:bodyPr>
          <a:lstStyle/>
          <a:p>
            <a:pPr algn="ctr"/>
            <a:endParaRPr lang="el-GR" dirty="0"/>
          </a:p>
          <a:p>
            <a:pPr algn="ctr"/>
            <a:r>
              <a:rPr lang="el-GR" sz="2800" dirty="0" err="1">
                <a:solidFill>
                  <a:schemeClr val="bg1"/>
                </a:solidFill>
              </a:rPr>
              <a:t>Απολιγνιτοποίηση</a:t>
            </a:r>
            <a:endParaRPr lang="el-GR" sz="2800" dirty="0">
              <a:solidFill>
                <a:schemeClr val="bg1"/>
              </a:solidFill>
            </a:endParaRPr>
          </a:p>
          <a:p>
            <a:pPr algn="ctr"/>
            <a:endParaRPr lang="el-GR" dirty="0"/>
          </a:p>
        </p:txBody>
      </p:sp>
      <p:sp>
        <p:nvSpPr>
          <p:cNvPr id="17" name="TextBox 2">
            <a:extLst>
              <a:ext uri="{FF2B5EF4-FFF2-40B4-BE49-F238E27FC236}">
                <a16:creationId xmlns:a16="http://schemas.microsoft.com/office/drawing/2014/main" id="{903F31ED-D6D8-8817-EFA3-FE02183B964A}"/>
              </a:ext>
            </a:extLst>
          </p:cNvPr>
          <p:cNvSpPr txBox="1"/>
          <p:nvPr/>
        </p:nvSpPr>
        <p:spPr>
          <a:xfrm>
            <a:off x="12540344" y="2447060"/>
            <a:ext cx="2728824" cy="1815882"/>
          </a:xfrm>
          <a:prstGeom prst="rect">
            <a:avLst/>
          </a:prstGeom>
          <a:solidFill>
            <a:srgbClr val="0070C0"/>
          </a:solidFill>
          <a:ln w="28575">
            <a:solidFill>
              <a:schemeClr val="accent5">
                <a:lumMod val="75000"/>
              </a:schemeClr>
            </a:solidFill>
          </a:ln>
        </p:spPr>
        <p:txBody>
          <a:bodyPr wrap="square" rtlCol="0">
            <a:spAutoFit/>
          </a:bodyPr>
          <a:lstStyle/>
          <a:p>
            <a:pPr algn="ctr"/>
            <a:r>
              <a:rPr lang="el-GR" sz="2800" dirty="0">
                <a:solidFill>
                  <a:schemeClr val="bg1"/>
                </a:solidFill>
              </a:rPr>
              <a:t>Εθνικό Πρόγραμμα</a:t>
            </a:r>
          </a:p>
          <a:p>
            <a:pPr algn="ctr"/>
            <a:r>
              <a:rPr lang="el-GR" sz="2800" dirty="0">
                <a:solidFill>
                  <a:schemeClr val="bg1"/>
                </a:solidFill>
              </a:rPr>
              <a:t>Ανάπτυξης 2021 - 2025</a:t>
            </a:r>
          </a:p>
        </p:txBody>
      </p:sp>
      <p:sp>
        <p:nvSpPr>
          <p:cNvPr id="18" name="17 - Βέλος προς τα κάτω"/>
          <p:cNvSpPr/>
          <p:nvPr/>
        </p:nvSpPr>
        <p:spPr>
          <a:xfrm>
            <a:off x="13729668" y="4262942"/>
            <a:ext cx="574766" cy="1800493"/>
          </a:xfrm>
          <a:prstGeom prst="down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Βέλος: Δεξιό 79">
            <a:extLst>
              <a:ext uri="{FF2B5EF4-FFF2-40B4-BE49-F238E27FC236}">
                <a16:creationId xmlns:a16="http://schemas.microsoft.com/office/drawing/2014/main" id="{8A773967-7C00-5A18-1B2B-1E7F04BB270E}"/>
              </a:ext>
            </a:extLst>
          </p:cNvPr>
          <p:cNvSpPr/>
          <p:nvPr/>
        </p:nvSpPr>
        <p:spPr>
          <a:xfrm>
            <a:off x="21057079" y="9155384"/>
            <a:ext cx="2122098" cy="18466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Βέλος: Δεξιό 82">
            <a:extLst>
              <a:ext uri="{FF2B5EF4-FFF2-40B4-BE49-F238E27FC236}">
                <a16:creationId xmlns:a16="http://schemas.microsoft.com/office/drawing/2014/main" id="{A3B06532-83CE-096D-1CDA-0D9981236292}"/>
              </a:ext>
            </a:extLst>
          </p:cNvPr>
          <p:cNvSpPr/>
          <p:nvPr/>
        </p:nvSpPr>
        <p:spPr>
          <a:xfrm>
            <a:off x="21057079" y="10746354"/>
            <a:ext cx="2122098" cy="184666"/>
          </a:xfrm>
          <a:prstGeom prst="right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TextBox 83">
            <a:extLst>
              <a:ext uri="{FF2B5EF4-FFF2-40B4-BE49-F238E27FC236}">
                <a16:creationId xmlns:a16="http://schemas.microsoft.com/office/drawing/2014/main" id="{C322ADB1-EA6C-24CE-36C6-412F6CB88EDB}"/>
              </a:ext>
            </a:extLst>
          </p:cNvPr>
          <p:cNvSpPr txBox="1"/>
          <p:nvPr/>
        </p:nvSpPr>
        <p:spPr>
          <a:xfrm>
            <a:off x="21177533" y="8790284"/>
            <a:ext cx="1966823" cy="369332"/>
          </a:xfrm>
          <a:prstGeom prst="rect">
            <a:avLst/>
          </a:prstGeom>
          <a:noFill/>
        </p:spPr>
        <p:txBody>
          <a:bodyPr wrap="square" rtlCol="0">
            <a:spAutoFit/>
          </a:bodyPr>
          <a:lstStyle/>
          <a:p>
            <a:pPr algn="ctr"/>
            <a:r>
              <a:rPr lang="el-GR" sz="1800" dirty="0"/>
              <a:t>Υλοποιείται μέσω</a:t>
            </a:r>
          </a:p>
        </p:txBody>
      </p:sp>
      <p:sp>
        <p:nvSpPr>
          <p:cNvPr id="22" name="TextBox 84">
            <a:extLst>
              <a:ext uri="{FF2B5EF4-FFF2-40B4-BE49-F238E27FC236}">
                <a16:creationId xmlns:a16="http://schemas.microsoft.com/office/drawing/2014/main" id="{F07C6B4D-8004-5DA8-4414-A34567ADC8F3}"/>
              </a:ext>
            </a:extLst>
          </p:cNvPr>
          <p:cNvSpPr txBox="1"/>
          <p:nvPr/>
        </p:nvSpPr>
        <p:spPr>
          <a:xfrm>
            <a:off x="21212354" y="9558994"/>
            <a:ext cx="1966823" cy="369332"/>
          </a:xfrm>
          <a:prstGeom prst="rect">
            <a:avLst/>
          </a:prstGeom>
          <a:noFill/>
        </p:spPr>
        <p:txBody>
          <a:bodyPr wrap="square" rtlCol="0">
            <a:spAutoFit/>
          </a:bodyPr>
          <a:lstStyle/>
          <a:p>
            <a:pPr algn="ctr"/>
            <a:r>
              <a:rPr lang="el-GR" sz="1800" dirty="0"/>
              <a:t>περιλαμβάνει</a:t>
            </a:r>
          </a:p>
        </p:txBody>
      </p:sp>
      <p:sp>
        <p:nvSpPr>
          <p:cNvPr id="24" name="TextBox 86">
            <a:extLst>
              <a:ext uri="{FF2B5EF4-FFF2-40B4-BE49-F238E27FC236}">
                <a16:creationId xmlns:a16="http://schemas.microsoft.com/office/drawing/2014/main" id="{BEDEEEE8-4A5C-FE6C-0950-C55A7D72BEF4}"/>
              </a:ext>
            </a:extLst>
          </p:cNvPr>
          <p:cNvSpPr txBox="1"/>
          <p:nvPr/>
        </p:nvSpPr>
        <p:spPr>
          <a:xfrm>
            <a:off x="21212354" y="10455715"/>
            <a:ext cx="1966823" cy="369332"/>
          </a:xfrm>
          <a:prstGeom prst="rect">
            <a:avLst/>
          </a:prstGeom>
          <a:noFill/>
        </p:spPr>
        <p:txBody>
          <a:bodyPr wrap="square" rtlCol="0">
            <a:spAutoFit/>
          </a:bodyPr>
          <a:lstStyle/>
          <a:p>
            <a:pPr algn="ctr"/>
            <a:r>
              <a:rPr lang="el-GR" sz="1800" dirty="0"/>
              <a:t>προϋποθέτει</a:t>
            </a:r>
          </a:p>
        </p:txBody>
      </p:sp>
      <p:sp>
        <p:nvSpPr>
          <p:cNvPr id="25" name="TextBox 87">
            <a:extLst>
              <a:ext uri="{FF2B5EF4-FFF2-40B4-BE49-F238E27FC236}">
                <a16:creationId xmlns:a16="http://schemas.microsoft.com/office/drawing/2014/main" id="{1BFA59C9-2B9F-6710-3ED8-44040E8AB197}"/>
              </a:ext>
            </a:extLst>
          </p:cNvPr>
          <p:cNvSpPr txBox="1"/>
          <p:nvPr/>
        </p:nvSpPr>
        <p:spPr>
          <a:xfrm>
            <a:off x="18448709" y="8328619"/>
            <a:ext cx="2728824" cy="461665"/>
          </a:xfrm>
          <a:prstGeom prst="rect">
            <a:avLst/>
          </a:prstGeom>
          <a:noFill/>
        </p:spPr>
        <p:txBody>
          <a:bodyPr wrap="square" rtlCol="0">
            <a:spAutoFit/>
          </a:bodyPr>
          <a:lstStyle/>
          <a:p>
            <a:r>
              <a:rPr lang="el-GR" sz="2400" dirty="0"/>
              <a:t>Υπόμνημα:</a:t>
            </a:r>
          </a:p>
        </p:txBody>
      </p:sp>
      <p:sp>
        <p:nvSpPr>
          <p:cNvPr id="28" name="Βέλος: Δεξιό 82">
            <a:extLst>
              <a:ext uri="{FF2B5EF4-FFF2-40B4-BE49-F238E27FC236}">
                <a16:creationId xmlns:a16="http://schemas.microsoft.com/office/drawing/2014/main" id="{A3B06532-83CE-096D-1CDA-0D9981236292}"/>
              </a:ext>
            </a:extLst>
          </p:cNvPr>
          <p:cNvSpPr/>
          <p:nvPr/>
        </p:nvSpPr>
        <p:spPr>
          <a:xfrm>
            <a:off x="21022258" y="10058623"/>
            <a:ext cx="2122098" cy="18466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28 - TextBox"/>
          <p:cNvSpPr txBox="1"/>
          <p:nvPr/>
        </p:nvSpPr>
        <p:spPr>
          <a:xfrm>
            <a:off x="18174555" y="8220166"/>
            <a:ext cx="5695406" cy="3416320"/>
          </a:xfrm>
          <a:prstGeom prst="rect">
            <a:avLst/>
          </a:prstGeom>
          <a:noFill/>
          <a:ln>
            <a:solidFill>
              <a:schemeClr val="tx1"/>
            </a:solidFill>
            <a:prstDash val="sysDash"/>
          </a:ln>
        </p:spPr>
        <p:txBody>
          <a:bodyPr wrap="square" rtlCol="0">
            <a:spAutoFit/>
          </a:bodyPr>
          <a:lstStyle/>
          <a:p>
            <a:endParaRPr lang="el-GR"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925161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Το Πρόγραμμα Δίκαιης Αναπτυξιακής Μετάβασης 2021-2027</a:t>
            </a:r>
          </a:p>
        </p:txBody>
      </p:sp>
      <p:sp>
        <p:nvSpPr>
          <p:cNvPr id="27" name="26 - TextBox"/>
          <p:cNvSpPr txBox="1"/>
          <p:nvPr/>
        </p:nvSpPr>
        <p:spPr>
          <a:xfrm>
            <a:off x="2905784" y="848471"/>
            <a:ext cx="21056552" cy="12003286"/>
          </a:xfrm>
          <a:prstGeom prst="rect">
            <a:avLst/>
          </a:prstGeom>
          <a:noFill/>
        </p:spPr>
        <p:txBody>
          <a:bodyPr wrap="square" rtlCol="0">
            <a:spAutoFit/>
          </a:bodyPr>
          <a:lstStyle/>
          <a:p>
            <a:pPr algn="just">
              <a:lnSpc>
                <a:spcPct val="150000"/>
              </a:lnSpc>
            </a:pPr>
            <a:r>
              <a:rPr lang="el-GR" sz="3200" dirty="0"/>
              <a:t>Στις 16 Ιουνίου 2022 εγκρίθηκε από την Ευρωπαϊκή Επιτροπή το  ελληνικό Πρόγραμμα Δίκαιης Αναπτυξιακής Μετάβασης, συνολικού προϋπολογισμού 1,6 δισ. Ευρώ εκ των οποίων </a:t>
            </a:r>
            <a:r>
              <a:rPr lang="el-GR" sz="3200" b="1" u="sng" dirty="0"/>
              <a:t>1,026 δισ. για την Περιφέρεια Δυτικής Μακεδονία</a:t>
            </a:r>
            <a:r>
              <a:rPr lang="el-GR" sz="3200" u="sng" dirty="0"/>
              <a:t>ς</a:t>
            </a:r>
            <a:r>
              <a:rPr lang="en-US" sz="3200" dirty="0"/>
              <a:t> </a:t>
            </a:r>
            <a:r>
              <a:rPr lang="el-GR" sz="3200" dirty="0">
                <a:latin typeface="Calibri" pitchFamily="34" charset="0"/>
              </a:rPr>
              <a:t>,γεγονός που επικυρώνει με τον πιο επίσημο τρόπο το υψηλό επίπεδο και την ποιότητα του εθνικού σχεδιασμού για τη μετάβαση της χώρας μας σε κλιματικά ουδέτερη οικονομία.</a:t>
            </a:r>
            <a:endParaRPr lang="en-US" sz="3200" dirty="0">
              <a:latin typeface="Calibri" pitchFamily="34" charset="0"/>
            </a:endParaRPr>
          </a:p>
          <a:p>
            <a:pPr algn="just">
              <a:lnSpc>
                <a:spcPct val="150000"/>
              </a:lnSpc>
            </a:pPr>
            <a:endParaRPr lang="el-GR" sz="3200" u="sng" dirty="0"/>
          </a:p>
          <a:p>
            <a:pPr algn="just">
              <a:lnSpc>
                <a:spcPct val="150000"/>
              </a:lnSpc>
            </a:pPr>
            <a:r>
              <a:rPr lang="el-GR" sz="3200" b="1" dirty="0"/>
              <a:t>Οι στόχοι του ελληνικού Προγράμματος Δίκαιης Αναπτυξιακής Μετάβασης είναι:</a:t>
            </a:r>
            <a:endParaRPr lang="el-GR" sz="3200" dirty="0"/>
          </a:p>
          <a:p>
            <a:pPr marL="261938" lvl="0" indent="-261938" algn="just">
              <a:lnSpc>
                <a:spcPct val="150000"/>
              </a:lnSpc>
              <a:buFont typeface="Wingdings" pitchFamily="2" charset="2"/>
              <a:buChar char="§"/>
            </a:pPr>
            <a:r>
              <a:rPr lang="el-GR" sz="3200" dirty="0"/>
              <a:t> Η αναπτυξιακή ανασυγκρότηση των τοπικών οικονομιών των περιοχών όπου διακόπτεται η εξόρυξη λιγνίτη και        κλείνουν οι μονάδες ηλεκτροπαραγωγής από λιγνίτη</a:t>
            </a:r>
          </a:p>
          <a:p>
            <a:pPr marL="261938" lvl="0" indent="-261938" algn="just">
              <a:lnSpc>
                <a:spcPct val="150000"/>
              </a:lnSpc>
              <a:buFont typeface="Wingdings" pitchFamily="2" charset="2"/>
              <a:buChar char="§"/>
            </a:pPr>
            <a:r>
              <a:rPr lang="el-GR" sz="3200" dirty="0"/>
              <a:t> Η αντιμετώπιση κοινωνικών, οικονομικών και περιβαλλοντικών προβλημάτων που προκύπτουν από τις αλλαγές στον ενεργειακό τομέα</a:t>
            </a:r>
          </a:p>
          <a:p>
            <a:pPr marL="261938" lvl="0" indent="-261938" algn="just">
              <a:lnSpc>
                <a:spcPct val="150000"/>
              </a:lnSpc>
              <a:buFont typeface="Wingdings" pitchFamily="2" charset="2"/>
              <a:buChar char="§"/>
            </a:pPr>
            <a:r>
              <a:rPr lang="el-GR" sz="3200" dirty="0"/>
              <a:t> Η εξασφάλιση των επηρεαζόμενων θέσεων εργασίας και η δημιουργία νέων βιώσιμων θέσεων απασχόλησης σε νέες δραστηριότητες</a:t>
            </a:r>
          </a:p>
          <a:p>
            <a:pPr marL="261938" lvl="0" indent="-261938" algn="just">
              <a:lnSpc>
                <a:spcPct val="150000"/>
              </a:lnSpc>
              <a:buFont typeface="Wingdings" pitchFamily="2" charset="2"/>
              <a:buChar char="§"/>
            </a:pPr>
            <a:r>
              <a:rPr lang="el-GR" sz="3200" dirty="0"/>
              <a:t> Η αποκατάσταση του φυσικού περιβάλλοντος και ο καθορισμός νέων χρήσεων γης στις εκτάσεις εξόρυξης λιγνίτη</a:t>
            </a:r>
          </a:p>
          <a:p>
            <a:pPr marL="261938" lvl="0" indent="-261938" algn="just">
              <a:lnSpc>
                <a:spcPct val="150000"/>
              </a:lnSpc>
              <a:buFont typeface="Wingdings" pitchFamily="2" charset="2"/>
              <a:buChar char="§"/>
            </a:pPr>
            <a:r>
              <a:rPr lang="el-GR" sz="3200" dirty="0"/>
              <a:t> Η τόνωση του επενδυτικού ενδιαφέροντος που ήδη εκδηλώνεται λόγω των δημόσιων χρηματοδοτήσεων και των επενδυτικών ευκαιριών που αναδεικνύονται στις περιοχές μετάβασης.</a:t>
            </a:r>
          </a:p>
          <a:p>
            <a:pPr algn="just">
              <a:lnSpc>
                <a:spcPct val="150000"/>
              </a:lnSpc>
            </a:pPr>
            <a:endParaRPr lang="el-GR" dirty="0"/>
          </a:p>
        </p:txBody>
      </p:sp>
      <p:pic>
        <p:nvPicPr>
          <p:cNvPr id="31" name="30 - Εικόνα" descr="5.jpg"/>
          <p:cNvPicPr>
            <a:picLocks noChangeAspect="1"/>
          </p:cNvPicPr>
          <p:nvPr/>
        </p:nvPicPr>
        <p:blipFill>
          <a:blip r:embed="rId4"/>
          <a:stretch>
            <a:fillRect/>
          </a:stretch>
        </p:blipFill>
        <p:spPr>
          <a:xfrm>
            <a:off x="1" y="830999"/>
            <a:ext cx="2905783" cy="1938328"/>
          </a:xfrm>
          <a:prstGeom prst="rect">
            <a:avLst/>
          </a:prstGeom>
        </p:spPr>
      </p:pic>
    </p:spTree>
    <p:extLst>
      <p:ext uri="{BB962C8B-B14F-4D97-AF65-F5344CB8AC3E}">
        <p14:creationId xmlns:p14="http://schemas.microsoft.com/office/powerpoint/2010/main" val="925161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Περιβαλλοντικοί στόχοι προγράμματος Δ.Α.Μ. 2021-2027</a:t>
            </a:r>
          </a:p>
        </p:txBody>
      </p:sp>
      <p:sp>
        <p:nvSpPr>
          <p:cNvPr id="27" name="26 - TextBox"/>
          <p:cNvSpPr txBox="1"/>
          <p:nvPr/>
        </p:nvSpPr>
        <p:spPr>
          <a:xfrm>
            <a:off x="1238863" y="1254034"/>
            <a:ext cx="22122581" cy="4616648"/>
          </a:xfrm>
          <a:prstGeom prst="rect">
            <a:avLst/>
          </a:prstGeom>
          <a:noFill/>
        </p:spPr>
        <p:txBody>
          <a:bodyPr wrap="square" rtlCol="0">
            <a:spAutoFit/>
          </a:bodyPr>
          <a:lstStyle/>
          <a:p>
            <a:pPr>
              <a:lnSpc>
                <a:spcPct val="150000"/>
              </a:lnSpc>
            </a:pPr>
            <a:r>
              <a:rPr lang="el-GR" sz="3200" dirty="0"/>
              <a:t>Σύμφωνα με την </a:t>
            </a:r>
            <a:r>
              <a:rPr lang="el-GR" sz="3200" b="1" dirty="0"/>
              <a:t>Στρατηγική Μελέτη Περιβαλλοντικών Επιπτώσεων </a:t>
            </a:r>
            <a:r>
              <a:rPr lang="el-GR" sz="3200" dirty="0"/>
              <a:t>του ΠΔΑΜ, ανάμεσα στους περιβαλλοντικούς στόχους τόσο του ελληνικού προγράμματος όσο και των εθνικών και ευρωπαϊκών πολιτικών στις οποίες στηρίζεται, ιδιαίτερη θέση καταλαμβάνουν οι στόχοι για:</a:t>
            </a:r>
          </a:p>
          <a:p>
            <a:pPr lvl="0">
              <a:lnSpc>
                <a:spcPct val="150000"/>
              </a:lnSpc>
              <a:buFont typeface="Wingdings" pitchFamily="2" charset="2"/>
              <a:buChar char="ü"/>
            </a:pPr>
            <a:r>
              <a:rPr lang="el-GR" sz="3200" dirty="0"/>
              <a:t> το μετριασμό της κλιματικής αλλαγής </a:t>
            </a:r>
          </a:p>
          <a:p>
            <a:pPr lvl="0">
              <a:lnSpc>
                <a:spcPct val="150000"/>
              </a:lnSpc>
              <a:buFont typeface="Wingdings" pitchFamily="2" charset="2"/>
              <a:buChar char="ü"/>
            </a:pPr>
            <a:r>
              <a:rPr lang="el-GR" sz="3200" dirty="0"/>
              <a:t> την προσαρμογή στην κλιματική αλλαγή</a:t>
            </a:r>
          </a:p>
          <a:p>
            <a:pPr algn="just">
              <a:lnSpc>
                <a:spcPct val="150000"/>
              </a:lnSpc>
            </a:pPr>
            <a:endParaRPr lang="el-GR" dirty="0"/>
          </a:p>
        </p:txBody>
      </p:sp>
      <p:graphicFrame>
        <p:nvGraphicFramePr>
          <p:cNvPr id="8" name="7 - Πίνακας"/>
          <p:cNvGraphicFramePr>
            <a:graphicFrameLocks noGrp="1"/>
          </p:cNvGraphicFramePr>
          <p:nvPr/>
        </p:nvGraphicFramePr>
        <p:xfrm>
          <a:off x="10004118" y="2759682"/>
          <a:ext cx="13049249" cy="9009531"/>
        </p:xfrm>
        <a:graphic>
          <a:graphicData uri="http://schemas.openxmlformats.org/drawingml/2006/table">
            <a:tbl>
              <a:tblPr/>
              <a:tblGrid>
                <a:gridCol w="640364">
                  <a:extLst>
                    <a:ext uri="{9D8B030D-6E8A-4147-A177-3AD203B41FA5}">
                      <a16:colId xmlns:a16="http://schemas.microsoft.com/office/drawing/2014/main" val="20000"/>
                    </a:ext>
                  </a:extLst>
                </a:gridCol>
                <a:gridCol w="689649">
                  <a:extLst>
                    <a:ext uri="{9D8B030D-6E8A-4147-A177-3AD203B41FA5}">
                      <a16:colId xmlns:a16="http://schemas.microsoft.com/office/drawing/2014/main" val="20001"/>
                    </a:ext>
                  </a:extLst>
                </a:gridCol>
                <a:gridCol w="11719236">
                  <a:extLst>
                    <a:ext uri="{9D8B030D-6E8A-4147-A177-3AD203B41FA5}">
                      <a16:colId xmlns:a16="http://schemas.microsoft.com/office/drawing/2014/main" val="20002"/>
                    </a:ext>
                  </a:extLst>
                </a:gridCol>
              </a:tblGrid>
              <a:tr h="382863">
                <a:tc gridSpan="2">
                  <a:txBody>
                    <a:bodyPr/>
                    <a:lstStyle/>
                    <a:p>
                      <a:pPr marL="194945" marR="187325" indent="27305">
                        <a:spcBef>
                          <a:spcPts val="320"/>
                        </a:spcBef>
                        <a:spcAft>
                          <a:spcPts val="0"/>
                        </a:spcAft>
                      </a:pPr>
                      <a:r>
                        <a:rPr lang="en-US" sz="1600" b="1" spc="-10" dirty="0" err="1">
                          <a:latin typeface="Calibri"/>
                          <a:ea typeface="Calibri"/>
                          <a:cs typeface="Calibri"/>
                        </a:rPr>
                        <a:t>Τομέας</a:t>
                      </a:r>
                      <a:r>
                        <a:rPr lang="en-US" sz="1600" b="1" spc="-10" dirty="0">
                          <a:latin typeface="Calibri"/>
                          <a:ea typeface="Calibri"/>
                          <a:cs typeface="Calibri"/>
                        </a:rPr>
                        <a:t> </a:t>
                      </a:r>
                      <a:r>
                        <a:rPr lang="en-US" sz="1600" b="1" spc="-10" dirty="0" err="1">
                          <a:latin typeface="Calibri"/>
                          <a:ea typeface="Calibri"/>
                          <a:cs typeface="Calibri"/>
                        </a:rPr>
                        <a:t>Ελέγχου</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FDFDF"/>
                    </a:solidFill>
                  </a:tcPr>
                </a:tc>
                <a:tc hMerge="1">
                  <a:txBody>
                    <a:bodyPr/>
                    <a:lstStyle/>
                    <a:p>
                      <a:endParaRPr lang="el-GR"/>
                    </a:p>
                  </a:txBody>
                  <a:tcPr/>
                </a:tc>
                <a:tc>
                  <a:txBody>
                    <a:bodyPr/>
                    <a:lstStyle/>
                    <a:p>
                      <a:pPr>
                        <a:spcBef>
                          <a:spcPts val="15"/>
                        </a:spcBef>
                        <a:spcAft>
                          <a:spcPts val="0"/>
                        </a:spcAft>
                      </a:pPr>
                      <a:endParaRPr lang="en-US" sz="1600" dirty="0">
                        <a:latin typeface="Calibri"/>
                        <a:ea typeface="Calibri"/>
                        <a:cs typeface="Calibri"/>
                      </a:endParaRPr>
                    </a:p>
                    <a:p>
                      <a:pPr marL="1727200" marR="1722120" algn="ctr">
                        <a:spcAft>
                          <a:spcPts val="0"/>
                        </a:spcAft>
                      </a:pPr>
                      <a:r>
                        <a:rPr lang="en-US" sz="1600" b="1" dirty="0" err="1">
                          <a:latin typeface="Calibri"/>
                          <a:ea typeface="Calibri"/>
                          <a:cs typeface="Calibri"/>
                        </a:rPr>
                        <a:t>Περιβαλλοντικός</a:t>
                      </a:r>
                      <a:r>
                        <a:rPr lang="en-US" sz="1600" b="1" spc="-50" dirty="0">
                          <a:latin typeface="Calibri"/>
                          <a:ea typeface="Calibri"/>
                          <a:cs typeface="Calibri"/>
                        </a:rPr>
                        <a:t> </a:t>
                      </a:r>
                      <a:r>
                        <a:rPr lang="en-US" sz="1600" b="1" spc="-10" dirty="0" err="1">
                          <a:latin typeface="Calibri"/>
                          <a:ea typeface="Calibri"/>
                          <a:cs typeface="Calibri"/>
                        </a:rPr>
                        <a:t>Στόχος</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FDFDF"/>
                    </a:solidFill>
                  </a:tcPr>
                </a:tc>
                <a:extLst>
                  <a:ext uri="{0D108BD9-81ED-4DB2-BD59-A6C34878D82A}">
                    <a16:rowId xmlns:a16="http://schemas.microsoft.com/office/drawing/2014/main" val="10000"/>
                  </a:ext>
                </a:extLst>
              </a:tr>
              <a:tr h="272188">
                <a:tc rowSpan="5">
                  <a:txBody>
                    <a:bodyPr/>
                    <a:lstStyle/>
                    <a:p>
                      <a:pPr marL="349885" indent="-224155">
                        <a:lnSpc>
                          <a:spcPct val="102000"/>
                        </a:lnSpc>
                        <a:spcBef>
                          <a:spcPts val="665"/>
                        </a:spcBef>
                        <a:spcAft>
                          <a:spcPts val="0"/>
                        </a:spcAft>
                      </a:pPr>
                      <a:r>
                        <a:rPr lang="en-US" sz="1400" b="1" spc="-10" dirty="0" err="1">
                          <a:latin typeface="Calibri"/>
                          <a:ea typeface="Calibri"/>
                          <a:cs typeface="Calibri"/>
                        </a:rPr>
                        <a:t>Ατμόσφαιρά</a:t>
                      </a:r>
                      <a:r>
                        <a:rPr lang="en-US" sz="1400" b="1" spc="-10" dirty="0">
                          <a:latin typeface="Calibri"/>
                          <a:ea typeface="Calibri"/>
                          <a:cs typeface="Calibri"/>
                        </a:rPr>
                        <a:t>, </a:t>
                      </a:r>
                      <a:r>
                        <a:rPr lang="en-US" sz="1400" b="1" spc="-10" dirty="0" err="1">
                          <a:latin typeface="Calibri"/>
                          <a:ea typeface="Calibri"/>
                          <a:cs typeface="Calibri"/>
                        </a:rPr>
                        <a:t>κλίμα</a:t>
                      </a:r>
                      <a:endParaRPr lang="el-GR" sz="1400" dirty="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41605" algn="r">
                        <a:lnSpc>
                          <a:spcPts val="1250"/>
                        </a:lnSpc>
                        <a:spcAft>
                          <a:spcPts val="0"/>
                        </a:spcAft>
                      </a:pPr>
                      <a:r>
                        <a:rPr lang="en-US" sz="1600" b="1" dirty="0">
                          <a:latin typeface="Calibri"/>
                          <a:ea typeface="Calibri"/>
                          <a:cs typeface="Calibri"/>
                        </a:rPr>
                        <a:t>1</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50"/>
                        </a:lnSpc>
                        <a:spcAft>
                          <a:spcPts val="0"/>
                        </a:spcAft>
                      </a:pPr>
                      <a:r>
                        <a:rPr lang="el-GR" sz="1600" dirty="0">
                          <a:latin typeface="Calibri"/>
                          <a:ea typeface="Calibri"/>
                          <a:cs typeface="Calibri"/>
                        </a:rPr>
                        <a:t>Πρόληψη</a:t>
                      </a:r>
                      <a:r>
                        <a:rPr lang="el-GR" sz="1600" spc="-35" dirty="0">
                          <a:latin typeface="Calibri"/>
                          <a:ea typeface="Calibri"/>
                          <a:cs typeface="Calibri"/>
                        </a:rPr>
                        <a:t> </a:t>
                      </a:r>
                      <a:r>
                        <a:rPr lang="el-GR" sz="1600" dirty="0">
                          <a:latin typeface="Calibri"/>
                          <a:ea typeface="Calibri"/>
                          <a:cs typeface="Calibri"/>
                        </a:rPr>
                        <a:t>και</a:t>
                      </a:r>
                      <a:r>
                        <a:rPr lang="el-GR" sz="1600" spc="-15" dirty="0">
                          <a:latin typeface="Calibri"/>
                          <a:ea typeface="Calibri"/>
                          <a:cs typeface="Calibri"/>
                        </a:rPr>
                        <a:t> </a:t>
                      </a:r>
                      <a:r>
                        <a:rPr lang="el-GR" sz="1600" dirty="0">
                          <a:latin typeface="Calibri"/>
                          <a:ea typeface="Calibri"/>
                          <a:cs typeface="Calibri"/>
                        </a:rPr>
                        <a:t>έλεγχος</a:t>
                      </a:r>
                      <a:r>
                        <a:rPr lang="el-GR" sz="1600" spc="-25" dirty="0">
                          <a:latin typeface="Calibri"/>
                          <a:ea typeface="Calibri"/>
                          <a:cs typeface="Calibri"/>
                        </a:rPr>
                        <a:t> </a:t>
                      </a:r>
                      <a:r>
                        <a:rPr lang="el-GR" sz="1600" dirty="0">
                          <a:latin typeface="Calibri"/>
                          <a:ea typeface="Calibri"/>
                          <a:cs typeface="Calibri"/>
                        </a:rPr>
                        <a:t>της</a:t>
                      </a:r>
                      <a:r>
                        <a:rPr lang="el-GR" sz="1600" spc="-25" dirty="0">
                          <a:latin typeface="Calibri"/>
                          <a:ea typeface="Calibri"/>
                          <a:cs typeface="Calibri"/>
                        </a:rPr>
                        <a:t> </a:t>
                      </a:r>
                      <a:r>
                        <a:rPr lang="el-GR" sz="1600" dirty="0">
                          <a:latin typeface="Calibri"/>
                          <a:ea typeface="Calibri"/>
                          <a:cs typeface="Calibri"/>
                        </a:rPr>
                        <a:t>ατμοσφαιρικής</a:t>
                      </a:r>
                      <a:r>
                        <a:rPr lang="el-GR" sz="1600" spc="-15" dirty="0">
                          <a:latin typeface="Calibri"/>
                          <a:ea typeface="Calibri"/>
                          <a:cs typeface="Calibri"/>
                        </a:rPr>
                        <a:t> </a:t>
                      </a:r>
                      <a:r>
                        <a:rPr lang="el-GR" sz="1600" dirty="0">
                          <a:latin typeface="Calibri"/>
                          <a:ea typeface="Calibri"/>
                          <a:cs typeface="Calibri"/>
                        </a:rPr>
                        <a:t>ρύπανσης</a:t>
                      </a:r>
                      <a:r>
                        <a:rPr lang="el-GR" sz="1600" spc="-20" dirty="0">
                          <a:latin typeface="Calibri"/>
                          <a:ea typeface="Calibri"/>
                          <a:cs typeface="Calibri"/>
                        </a:rPr>
                        <a:t> </a:t>
                      </a:r>
                      <a:r>
                        <a:rPr lang="el-GR" sz="1600" spc="-10" dirty="0">
                          <a:latin typeface="Calibri"/>
                          <a:ea typeface="Calibri"/>
                          <a:cs typeface="Calibri"/>
                        </a:rPr>
                        <a:t>(ΠΣ.5α)</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59526">
                <a:tc vMerge="1">
                  <a:txBody>
                    <a:bodyPr/>
                    <a:lstStyle/>
                    <a:p>
                      <a:endParaRPr lang="el-GR"/>
                    </a:p>
                  </a:txBody>
                  <a:tcPr/>
                </a:tc>
                <a:tc>
                  <a:txBody>
                    <a:bodyPr/>
                    <a:lstStyle/>
                    <a:p>
                      <a:pPr marR="141605" algn="r">
                        <a:lnSpc>
                          <a:spcPts val="1240"/>
                        </a:lnSpc>
                        <a:spcAft>
                          <a:spcPts val="0"/>
                        </a:spcAft>
                      </a:pPr>
                      <a:r>
                        <a:rPr lang="en-US" sz="1600" b="1" dirty="0">
                          <a:highlight>
                            <a:srgbClr val="FFFF00"/>
                          </a:highlight>
                          <a:latin typeface="Calibri"/>
                          <a:ea typeface="Calibri"/>
                          <a:cs typeface="Calibri"/>
                        </a:rPr>
                        <a:t>2</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b="1" dirty="0">
                          <a:highlight>
                            <a:srgbClr val="FFFF00"/>
                          </a:highlight>
                          <a:latin typeface="Calibri"/>
                          <a:ea typeface="Calibri"/>
                          <a:cs typeface="Calibri"/>
                        </a:rPr>
                        <a:t>Μετριασμός</a:t>
                      </a:r>
                      <a:r>
                        <a:rPr lang="el-GR" sz="1600" b="1" spc="-35" dirty="0">
                          <a:highlight>
                            <a:srgbClr val="FFFF00"/>
                          </a:highlight>
                          <a:latin typeface="Calibri"/>
                          <a:ea typeface="Calibri"/>
                          <a:cs typeface="Calibri"/>
                        </a:rPr>
                        <a:t> </a:t>
                      </a:r>
                      <a:r>
                        <a:rPr lang="el-GR" sz="1600" b="1" dirty="0">
                          <a:highlight>
                            <a:srgbClr val="FFFF00"/>
                          </a:highlight>
                          <a:latin typeface="Calibri"/>
                          <a:ea typeface="Calibri"/>
                          <a:cs typeface="Calibri"/>
                        </a:rPr>
                        <a:t>της</a:t>
                      </a:r>
                      <a:r>
                        <a:rPr lang="el-GR" sz="1600" b="1" spc="-30" dirty="0">
                          <a:highlight>
                            <a:srgbClr val="FFFF00"/>
                          </a:highlight>
                          <a:latin typeface="Calibri"/>
                          <a:ea typeface="Calibri"/>
                          <a:cs typeface="Calibri"/>
                        </a:rPr>
                        <a:t> </a:t>
                      </a:r>
                      <a:r>
                        <a:rPr lang="el-GR" sz="1600" b="1" dirty="0">
                          <a:highlight>
                            <a:srgbClr val="FFFF00"/>
                          </a:highlight>
                          <a:latin typeface="Calibri"/>
                          <a:ea typeface="Calibri"/>
                          <a:cs typeface="Calibri"/>
                        </a:rPr>
                        <a:t>κλιματικής</a:t>
                      </a:r>
                      <a:r>
                        <a:rPr lang="el-GR" sz="1600" b="1" spc="-25" dirty="0">
                          <a:highlight>
                            <a:srgbClr val="FFFF00"/>
                          </a:highlight>
                          <a:latin typeface="Calibri"/>
                          <a:ea typeface="Calibri"/>
                          <a:cs typeface="Calibri"/>
                        </a:rPr>
                        <a:t> </a:t>
                      </a:r>
                      <a:r>
                        <a:rPr lang="el-GR" sz="1600" b="1" dirty="0">
                          <a:highlight>
                            <a:srgbClr val="FFFF00"/>
                          </a:highlight>
                          <a:latin typeface="Calibri"/>
                          <a:ea typeface="Calibri"/>
                          <a:cs typeface="Calibri"/>
                        </a:rPr>
                        <a:t>αλλαγής</a:t>
                      </a:r>
                      <a:r>
                        <a:rPr lang="el-GR" sz="1600" b="1" spc="-20" dirty="0">
                          <a:highlight>
                            <a:srgbClr val="FFFF00"/>
                          </a:highlight>
                          <a:latin typeface="Calibri"/>
                          <a:ea typeface="Calibri"/>
                          <a:cs typeface="Calibri"/>
                        </a:rPr>
                        <a:t> </a:t>
                      </a:r>
                      <a:r>
                        <a:rPr lang="el-GR" sz="1600" b="1" spc="-10" dirty="0">
                          <a:highlight>
                            <a:srgbClr val="FFFF00"/>
                          </a:highlight>
                          <a:latin typeface="Calibri"/>
                          <a:ea typeface="Calibri"/>
                          <a:cs typeface="Calibri"/>
                        </a:rPr>
                        <a:t>(ΠΣ.1)</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1251">
                <a:tc vMerge="1">
                  <a:txBody>
                    <a:bodyPr/>
                    <a:lstStyle/>
                    <a:p>
                      <a:endParaRPr lang="el-GR"/>
                    </a:p>
                  </a:txBody>
                  <a:tcPr/>
                </a:tc>
                <a:tc>
                  <a:txBody>
                    <a:bodyPr/>
                    <a:lstStyle/>
                    <a:p>
                      <a:pPr marR="141605" algn="r">
                        <a:lnSpc>
                          <a:spcPts val="1240"/>
                        </a:lnSpc>
                        <a:spcAft>
                          <a:spcPts val="0"/>
                        </a:spcAft>
                      </a:pPr>
                      <a:r>
                        <a:rPr lang="en-US" sz="1600" b="1" dirty="0">
                          <a:latin typeface="Calibri"/>
                          <a:ea typeface="Calibri"/>
                          <a:cs typeface="Calibri"/>
                        </a:rPr>
                        <a:t>3</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a:latin typeface="Calibri"/>
                          <a:ea typeface="Calibri"/>
                          <a:cs typeface="Calibri"/>
                        </a:rPr>
                        <a:t>Αύξηση</a:t>
                      </a:r>
                      <a:r>
                        <a:rPr lang="el-GR" sz="1600" spc="-35">
                          <a:latin typeface="Calibri"/>
                          <a:ea typeface="Calibri"/>
                          <a:cs typeface="Calibri"/>
                        </a:rPr>
                        <a:t> </a:t>
                      </a:r>
                      <a:r>
                        <a:rPr lang="el-GR" sz="1600">
                          <a:latin typeface="Calibri"/>
                          <a:ea typeface="Calibri"/>
                          <a:cs typeface="Calibri"/>
                        </a:rPr>
                        <a:t>ενεργειακής</a:t>
                      </a:r>
                      <a:r>
                        <a:rPr lang="el-GR" sz="1600" spc="-30">
                          <a:latin typeface="Calibri"/>
                          <a:ea typeface="Calibri"/>
                          <a:cs typeface="Calibri"/>
                        </a:rPr>
                        <a:t> </a:t>
                      </a:r>
                      <a:r>
                        <a:rPr lang="el-GR" sz="1600">
                          <a:latin typeface="Calibri"/>
                          <a:ea typeface="Calibri"/>
                          <a:cs typeface="Calibri"/>
                        </a:rPr>
                        <a:t>εξοικονόμησης</a:t>
                      </a:r>
                      <a:r>
                        <a:rPr lang="el-GR" sz="1600" spc="-25">
                          <a:latin typeface="Calibri"/>
                          <a:ea typeface="Calibri"/>
                          <a:cs typeface="Calibri"/>
                        </a:rPr>
                        <a:t> </a:t>
                      </a:r>
                      <a:r>
                        <a:rPr lang="el-GR" sz="1600">
                          <a:latin typeface="Calibri"/>
                          <a:ea typeface="Calibri"/>
                          <a:cs typeface="Calibri"/>
                        </a:rPr>
                        <a:t>και</a:t>
                      </a:r>
                      <a:r>
                        <a:rPr lang="el-GR" sz="1600" spc="-20">
                          <a:latin typeface="Calibri"/>
                          <a:ea typeface="Calibri"/>
                          <a:cs typeface="Calibri"/>
                        </a:rPr>
                        <a:t> </a:t>
                      </a:r>
                      <a:r>
                        <a:rPr lang="el-GR" sz="1600">
                          <a:latin typeface="Calibri"/>
                          <a:ea typeface="Calibri"/>
                          <a:cs typeface="Calibri"/>
                        </a:rPr>
                        <a:t>ενεργειακής</a:t>
                      </a:r>
                      <a:r>
                        <a:rPr lang="el-GR" sz="1600" spc="-25">
                          <a:latin typeface="Calibri"/>
                          <a:ea typeface="Calibri"/>
                          <a:cs typeface="Calibri"/>
                        </a:rPr>
                        <a:t> </a:t>
                      </a:r>
                      <a:r>
                        <a:rPr lang="el-GR" sz="1600" spc="-10">
                          <a:latin typeface="Calibri"/>
                          <a:ea typeface="Calibri"/>
                          <a:cs typeface="Calibri"/>
                        </a:rPr>
                        <a:t>απόδοσης.</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8941">
                <a:tc vMerge="1">
                  <a:txBody>
                    <a:bodyPr/>
                    <a:lstStyle/>
                    <a:p>
                      <a:endParaRPr lang="el-GR"/>
                    </a:p>
                  </a:txBody>
                  <a:tcPr/>
                </a:tc>
                <a:tc>
                  <a:txBody>
                    <a:bodyPr/>
                    <a:lstStyle/>
                    <a:p>
                      <a:pPr marR="141605" algn="r">
                        <a:spcBef>
                          <a:spcPts val="605"/>
                        </a:spcBef>
                        <a:spcAft>
                          <a:spcPts val="0"/>
                        </a:spcAft>
                      </a:pPr>
                      <a:r>
                        <a:rPr lang="en-US" sz="1600" b="1" dirty="0">
                          <a:latin typeface="Calibri"/>
                          <a:ea typeface="Calibri"/>
                          <a:cs typeface="Calibri"/>
                        </a:rPr>
                        <a:t>4</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605"/>
                        </a:spcBef>
                        <a:spcAft>
                          <a:spcPts val="0"/>
                        </a:spcAft>
                      </a:pPr>
                      <a:r>
                        <a:rPr lang="el-GR" sz="1600" dirty="0">
                          <a:latin typeface="Calibri"/>
                          <a:ea typeface="Calibri"/>
                          <a:cs typeface="Calibri"/>
                        </a:rPr>
                        <a:t>Ενίσχυση</a:t>
                      </a:r>
                      <a:r>
                        <a:rPr lang="el-GR" sz="1600" spc="-15" dirty="0">
                          <a:latin typeface="Calibri"/>
                          <a:ea typeface="Calibri"/>
                          <a:cs typeface="Calibri"/>
                        </a:rPr>
                        <a:t> </a:t>
                      </a:r>
                      <a:r>
                        <a:rPr lang="el-GR" sz="1600" dirty="0">
                          <a:latin typeface="Calibri"/>
                          <a:ea typeface="Calibri"/>
                          <a:cs typeface="Calibri"/>
                        </a:rPr>
                        <a:t>του</a:t>
                      </a:r>
                      <a:r>
                        <a:rPr lang="el-GR" sz="1600" spc="-15" dirty="0">
                          <a:latin typeface="Calibri"/>
                          <a:ea typeface="Calibri"/>
                          <a:cs typeface="Calibri"/>
                        </a:rPr>
                        <a:t> </a:t>
                      </a:r>
                      <a:r>
                        <a:rPr lang="el-GR" sz="1600" dirty="0">
                          <a:latin typeface="Calibri"/>
                          <a:ea typeface="Calibri"/>
                          <a:cs typeface="Calibri"/>
                        </a:rPr>
                        <a:t>ρόλου</a:t>
                      </a:r>
                      <a:r>
                        <a:rPr lang="el-GR" sz="1600" spc="-20" dirty="0">
                          <a:latin typeface="Calibri"/>
                          <a:ea typeface="Calibri"/>
                          <a:cs typeface="Calibri"/>
                        </a:rPr>
                        <a:t> </a:t>
                      </a:r>
                      <a:r>
                        <a:rPr lang="el-GR" sz="1600" dirty="0">
                          <a:latin typeface="Calibri"/>
                          <a:ea typeface="Calibri"/>
                          <a:cs typeface="Calibri"/>
                        </a:rPr>
                        <a:t>των</a:t>
                      </a:r>
                      <a:r>
                        <a:rPr lang="el-GR" sz="1600" spc="-10" dirty="0">
                          <a:latin typeface="Calibri"/>
                          <a:ea typeface="Calibri"/>
                          <a:cs typeface="Calibri"/>
                        </a:rPr>
                        <a:t> </a:t>
                      </a:r>
                      <a:r>
                        <a:rPr lang="el-GR" sz="1600" spc="-20" dirty="0">
                          <a:latin typeface="Calibri"/>
                          <a:ea typeface="Calibri"/>
                          <a:cs typeface="Calibri"/>
                        </a:rPr>
                        <a:t>ΑΠΕ.</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9526">
                <a:tc vMerge="1">
                  <a:txBody>
                    <a:bodyPr/>
                    <a:lstStyle/>
                    <a:p>
                      <a:endParaRPr lang="el-GR"/>
                    </a:p>
                  </a:txBody>
                  <a:tcPr/>
                </a:tc>
                <a:tc>
                  <a:txBody>
                    <a:bodyPr/>
                    <a:lstStyle/>
                    <a:p>
                      <a:pPr marR="141605" algn="r">
                        <a:lnSpc>
                          <a:spcPts val="1240"/>
                        </a:lnSpc>
                        <a:spcAft>
                          <a:spcPts val="0"/>
                        </a:spcAft>
                      </a:pPr>
                      <a:r>
                        <a:rPr lang="en-US" sz="1600" b="1" dirty="0">
                          <a:highlight>
                            <a:srgbClr val="FFFF00"/>
                          </a:highlight>
                          <a:latin typeface="Calibri"/>
                          <a:ea typeface="Calibri"/>
                          <a:cs typeface="Calibri"/>
                        </a:rPr>
                        <a:t>5</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b="1" dirty="0">
                          <a:highlight>
                            <a:srgbClr val="FFFF00"/>
                          </a:highlight>
                          <a:latin typeface="Calibri"/>
                          <a:ea typeface="Calibri"/>
                          <a:cs typeface="Calibri"/>
                        </a:rPr>
                        <a:t>Προσαρμογή</a:t>
                      </a:r>
                      <a:r>
                        <a:rPr lang="el-GR" sz="1600" b="1" spc="-35" dirty="0">
                          <a:highlight>
                            <a:srgbClr val="FFFF00"/>
                          </a:highlight>
                          <a:latin typeface="Calibri"/>
                          <a:ea typeface="Calibri"/>
                          <a:cs typeface="Calibri"/>
                        </a:rPr>
                        <a:t> </a:t>
                      </a:r>
                      <a:r>
                        <a:rPr lang="el-GR" sz="1600" b="1" dirty="0">
                          <a:highlight>
                            <a:srgbClr val="FFFF00"/>
                          </a:highlight>
                          <a:latin typeface="Calibri"/>
                          <a:ea typeface="Calibri"/>
                          <a:cs typeface="Calibri"/>
                        </a:rPr>
                        <a:t>στην</a:t>
                      </a:r>
                      <a:r>
                        <a:rPr lang="el-GR" sz="1600" b="1" spc="-30" dirty="0">
                          <a:highlight>
                            <a:srgbClr val="FFFF00"/>
                          </a:highlight>
                          <a:latin typeface="Calibri"/>
                          <a:ea typeface="Calibri"/>
                          <a:cs typeface="Calibri"/>
                        </a:rPr>
                        <a:t> </a:t>
                      </a:r>
                      <a:r>
                        <a:rPr lang="el-GR" sz="1600" b="1" dirty="0">
                          <a:highlight>
                            <a:srgbClr val="FFFF00"/>
                          </a:highlight>
                          <a:latin typeface="Calibri"/>
                          <a:ea typeface="Calibri"/>
                          <a:cs typeface="Calibri"/>
                        </a:rPr>
                        <a:t>κλιματική</a:t>
                      </a:r>
                      <a:r>
                        <a:rPr lang="el-GR" sz="1600" b="1" spc="-30" dirty="0">
                          <a:highlight>
                            <a:srgbClr val="FFFF00"/>
                          </a:highlight>
                          <a:latin typeface="Calibri"/>
                          <a:ea typeface="Calibri"/>
                          <a:cs typeface="Calibri"/>
                        </a:rPr>
                        <a:t> </a:t>
                      </a:r>
                      <a:r>
                        <a:rPr lang="el-GR" sz="1600" b="1" dirty="0">
                          <a:highlight>
                            <a:srgbClr val="FFFF00"/>
                          </a:highlight>
                          <a:latin typeface="Calibri"/>
                          <a:ea typeface="Calibri"/>
                          <a:cs typeface="Calibri"/>
                        </a:rPr>
                        <a:t>αλλαγή</a:t>
                      </a:r>
                      <a:r>
                        <a:rPr lang="el-GR" sz="1600" b="1" spc="-35" dirty="0">
                          <a:highlight>
                            <a:srgbClr val="FFFF00"/>
                          </a:highlight>
                          <a:latin typeface="Calibri"/>
                          <a:ea typeface="Calibri"/>
                          <a:cs typeface="Calibri"/>
                        </a:rPr>
                        <a:t> </a:t>
                      </a:r>
                      <a:r>
                        <a:rPr lang="el-GR" sz="1600" b="1" spc="-10" dirty="0">
                          <a:highlight>
                            <a:srgbClr val="FFFF00"/>
                          </a:highlight>
                          <a:latin typeface="Calibri"/>
                          <a:ea typeface="Calibri"/>
                          <a:cs typeface="Calibri"/>
                        </a:rPr>
                        <a:t>(ΠΣ.2)</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0080">
                <a:tc rowSpan="3">
                  <a:txBody>
                    <a:bodyPr/>
                    <a:lstStyle/>
                    <a:p>
                      <a:pPr marL="77470" marR="77470" indent="4445">
                        <a:lnSpc>
                          <a:spcPct val="102000"/>
                        </a:lnSpc>
                        <a:spcBef>
                          <a:spcPts val="535"/>
                        </a:spcBef>
                        <a:spcAft>
                          <a:spcPts val="0"/>
                        </a:spcAft>
                      </a:pPr>
                      <a:r>
                        <a:rPr lang="en-US" sz="1400" b="1" spc="-10" dirty="0" err="1">
                          <a:latin typeface="Calibri"/>
                          <a:ea typeface="Calibri"/>
                          <a:cs typeface="Calibri"/>
                        </a:rPr>
                        <a:t>Βιοιποικιλότητα</a:t>
                      </a:r>
                      <a:r>
                        <a:rPr lang="en-US" sz="1400" b="1" spc="-10" dirty="0">
                          <a:latin typeface="Calibri"/>
                          <a:ea typeface="Calibri"/>
                          <a:cs typeface="Calibri"/>
                        </a:rPr>
                        <a:t>, </a:t>
                      </a:r>
                      <a:r>
                        <a:rPr lang="en-US" sz="1400" b="1" spc="-10" dirty="0" err="1">
                          <a:latin typeface="Calibri"/>
                          <a:ea typeface="Calibri"/>
                          <a:cs typeface="Calibri"/>
                        </a:rPr>
                        <a:t>Χλωρίδα-Πανίδα</a:t>
                      </a:r>
                      <a:endParaRPr lang="el-GR" sz="1400" dirty="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41605" algn="r">
                        <a:spcBef>
                          <a:spcPts val="980"/>
                        </a:spcBef>
                        <a:spcAft>
                          <a:spcPts val="0"/>
                        </a:spcAft>
                      </a:pPr>
                      <a:r>
                        <a:rPr lang="en-US" sz="1600" b="1" dirty="0">
                          <a:latin typeface="Calibri"/>
                          <a:ea typeface="Calibri"/>
                          <a:cs typeface="Calibri"/>
                        </a:rPr>
                        <a:t>6</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980"/>
                        </a:spcBef>
                        <a:spcAft>
                          <a:spcPts val="0"/>
                        </a:spcAft>
                      </a:pPr>
                      <a:r>
                        <a:rPr lang="el-GR" sz="1600" dirty="0">
                          <a:latin typeface="Calibri"/>
                          <a:ea typeface="Calibri"/>
                          <a:cs typeface="Calibri"/>
                        </a:rPr>
                        <a:t>Προστασία</a:t>
                      </a:r>
                      <a:r>
                        <a:rPr lang="el-GR" sz="1600" spc="-60" dirty="0">
                          <a:latin typeface="Calibri"/>
                          <a:ea typeface="Calibri"/>
                          <a:cs typeface="Calibri"/>
                        </a:rPr>
                        <a:t> </a:t>
                      </a:r>
                      <a:r>
                        <a:rPr lang="el-GR" sz="1600" dirty="0">
                          <a:latin typeface="Calibri"/>
                          <a:ea typeface="Calibri"/>
                          <a:cs typeface="Calibri"/>
                        </a:rPr>
                        <a:t>και</a:t>
                      </a:r>
                      <a:r>
                        <a:rPr lang="el-GR" sz="1600" spc="-45" dirty="0">
                          <a:latin typeface="Calibri"/>
                          <a:ea typeface="Calibri"/>
                          <a:cs typeface="Calibri"/>
                        </a:rPr>
                        <a:t> </a:t>
                      </a:r>
                      <a:r>
                        <a:rPr lang="el-GR" sz="1600" dirty="0">
                          <a:latin typeface="Calibri"/>
                          <a:ea typeface="Calibri"/>
                          <a:cs typeface="Calibri"/>
                        </a:rPr>
                        <a:t>αποκατάσταση</a:t>
                      </a:r>
                      <a:r>
                        <a:rPr lang="el-GR" sz="1600" spc="-50" dirty="0">
                          <a:latin typeface="Calibri"/>
                          <a:ea typeface="Calibri"/>
                          <a:cs typeface="Calibri"/>
                        </a:rPr>
                        <a:t> </a:t>
                      </a:r>
                      <a:r>
                        <a:rPr lang="el-GR" sz="1600" dirty="0">
                          <a:latin typeface="Calibri"/>
                          <a:ea typeface="Calibri"/>
                          <a:cs typeface="Calibri"/>
                        </a:rPr>
                        <a:t>της</a:t>
                      </a:r>
                      <a:r>
                        <a:rPr lang="el-GR" sz="1600" spc="-40" dirty="0">
                          <a:latin typeface="Calibri"/>
                          <a:ea typeface="Calibri"/>
                          <a:cs typeface="Calibri"/>
                        </a:rPr>
                        <a:t> </a:t>
                      </a:r>
                      <a:r>
                        <a:rPr lang="el-GR" sz="1600" dirty="0">
                          <a:latin typeface="Calibri"/>
                          <a:ea typeface="Calibri"/>
                          <a:cs typeface="Calibri"/>
                        </a:rPr>
                        <a:t>βιοποικιλότητας</a:t>
                      </a:r>
                      <a:r>
                        <a:rPr lang="el-GR" sz="1600" spc="-55" dirty="0">
                          <a:latin typeface="Calibri"/>
                          <a:ea typeface="Calibri"/>
                          <a:cs typeface="Calibri"/>
                        </a:rPr>
                        <a:t> </a:t>
                      </a:r>
                      <a:r>
                        <a:rPr lang="el-GR" sz="1600" dirty="0">
                          <a:latin typeface="Calibri"/>
                          <a:ea typeface="Calibri"/>
                          <a:cs typeface="Calibri"/>
                        </a:rPr>
                        <a:t>και</a:t>
                      </a:r>
                      <a:r>
                        <a:rPr lang="el-GR" sz="1600" spc="-45" dirty="0">
                          <a:latin typeface="Calibri"/>
                          <a:ea typeface="Calibri"/>
                          <a:cs typeface="Calibri"/>
                        </a:rPr>
                        <a:t> </a:t>
                      </a:r>
                      <a:r>
                        <a:rPr lang="el-GR" sz="1600" dirty="0">
                          <a:latin typeface="Calibri"/>
                          <a:ea typeface="Calibri"/>
                          <a:cs typeface="Calibri"/>
                        </a:rPr>
                        <a:t>των</a:t>
                      </a:r>
                      <a:r>
                        <a:rPr lang="el-GR" sz="1600" spc="-50" dirty="0">
                          <a:latin typeface="Calibri"/>
                          <a:ea typeface="Calibri"/>
                          <a:cs typeface="Calibri"/>
                        </a:rPr>
                        <a:t> </a:t>
                      </a:r>
                      <a:r>
                        <a:rPr lang="el-GR" sz="1600" dirty="0">
                          <a:latin typeface="Calibri"/>
                          <a:ea typeface="Calibri"/>
                          <a:cs typeface="Calibri"/>
                        </a:rPr>
                        <a:t>οικοσυστημάτων</a:t>
                      </a:r>
                      <a:r>
                        <a:rPr lang="el-GR" sz="1600" spc="-45" dirty="0">
                          <a:latin typeface="Calibri"/>
                          <a:ea typeface="Calibri"/>
                          <a:cs typeface="Calibri"/>
                        </a:rPr>
                        <a:t> </a:t>
                      </a:r>
                      <a:r>
                        <a:rPr lang="el-GR" sz="1600" spc="-10" dirty="0">
                          <a:latin typeface="Calibri"/>
                          <a:ea typeface="Calibri"/>
                          <a:cs typeface="Calibri"/>
                        </a:rPr>
                        <a:t>(ΠΣ.6)</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82863">
                <a:tc vMerge="1">
                  <a:txBody>
                    <a:bodyPr/>
                    <a:lstStyle/>
                    <a:p>
                      <a:endParaRPr lang="el-GR"/>
                    </a:p>
                  </a:txBody>
                  <a:tcPr/>
                </a:tc>
                <a:tc>
                  <a:txBody>
                    <a:bodyPr/>
                    <a:lstStyle/>
                    <a:p>
                      <a:pPr>
                        <a:spcBef>
                          <a:spcPts val="25"/>
                        </a:spcBef>
                        <a:spcAft>
                          <a:spcPts val="0"/>
                        </a:spcAft>
                      </a:pPr>
                      <a:endParaRPr lang="el-GR" sz="1600" dirty="0">
                        <a:latin typeface="Calibri"/>
                        <a:ea typeface="Calibri"/>
                        <a:cs typeface="Calibri"/>
                      </a:endParaRPr>
                    </a:p>
                    <a:p>
                      <a:pPr marR="141605" algn="r">
                        <a:spcAft>
                          <a:spcPts val="0"/>
                        </a:spcAft>
                      </a:pPr>
                      <a:r>
                        <a:rPr lang="en-US" sz="1600" b="1" dirty="0">
                          <a:latin typeface="Calibri"/>
                          <a:ea typeface="Calibri"/>
                          <a:cs typeface="Calibri"/>
                        </a:rPr>
                        <a:t>7</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390"/>
                        </a:spcBef>
                        <a:spcAft>
                          <a:spcPts val="0"/>
                        </a:spcAft>
                      </a:pPr>
                      <a:r>
                        <a:rPr lang="el-GR" sz="1600">
                          <a:latin typeface="Calibri"/>
                          <a:ea typeface="Calibri"/>
                          <a:cs typeface="Calibri"/>
                        </a:rPr>
                        <a:t>Εφαρμογή</a:t>
                      </a:r>
                      <a:r>
                        <a:rPr lang="el-GR" sz="1600" spc="200">
                          <a:latin typeface="Calibri"/>
                          <a:ea typeface="Calibri"/>
                          <a:cs typeface="Calibri"/>
                        </a:rPr>
                        <a:t> </a:t>
                      </a:r>
                      <a:r>
                        <a:rPr lang="el-GR" sz="1600">
                          <a:latin typeface="Calibri"/>
                          <a:ea typeface="Calibri"/>
                          <a:cs typeface="Calibri"/>
                        </a:rPr>
                        <a:t>ολοκληρωμένου</a:t>
                      </a:r>
                      <a:r>
                        <a:rPr lang="el-GR" sz="1600" spc="200">
                          <a:latin typeface="Calibri"/>
                          <a:ea typeface="Calibri"/>
                          <a:cs typeface="Calibri"/>
                        </a:rPr>
                        <a:t> </a:t>
                      </a:r>
                      <a:r>
                        <a:rPr lang="el-GR" sz="1600">
                          <a:latin typeface="Calibri"/>
                          <a:ea typeface="Calibri"/>
                          <a:cs typeface="Calibri"/>
                        </a:rPr>
                        <a:t>σχεδιασμού</a:t>
                      </a:r>
                      <a:r>
                        <a:rPr lang="el-GR" sz="1600" spc="200">
                          <a:latin typeface="Calibri"/>
                          <a:ea typeface="Calibri"/>
                          <a:cs typeface="Calibri"/>
                        </a:rPr>
                        <a:t> </a:t>
                      </a:r>
                      <a:r>
                        <a:rPr lang="el-GR" sz="1600">
                          <a:latin typeface="Calibri"/>
                          <a:ea typeface="Calibri"/>
                          <a:cs typeface="Calibri"/>
                        </a:rPr>
                        <a:t>για</a:t>
                      </a:r>
                      <a:r>
                        <a:rPr lang="el-GR" sz="1600" spc="200">
                          <a:latin typeface="Calibri"/>
                          <a:ea typeface="Calibri"/>
                          <a:cs typeface="Calibri"/>
                        </a:rPr>
                        <a:t> </a:t>
                      </a:r>
                      <a:r>
                        <a:rPr lang="el-GR" sz="1600">
                          <a:latin typeface="Calibri"/>
                          <a:ea typeface="Calibri"/>
                          <a:cs typeface="Calibri"/>
                        </a:rPr>
                        <a:t>την</a:t>
                      </a:r>
                      <a:r>
                        <a:rPr lang="el-GR" sz="1600" spc="200">
                          <a:latin typeface="Calibri"/>
                          <a:ea typeface="Calibri"/>
                          <a:cs typeface="Calibri"/>
                        </a:rPr>
                        <a:t> </a:t>
                      </a:r>
                      <a:r>
                        <a:rPr lang="el-GR" sz="1600">
                          <a:latin typeface="Calibri"/>
                          <a:ea typeface="Calibri"/>
                          <a:cs typeface="Calibri"/>
                        </a:rPr>
                        <a:t>προστασία</a:t>
                      </a:r>
                      <a:r>
                        <a:rPr lang="el-GR" sz="1600" spc="200">
                          <a:latin typeface="Calibri"/>
                          <a:ea typeface="Calibri"/>
                          <a:cs typeface="Calibri"/>
                        </a:rPr>
                        <a:t> </a:t>
                      </a:r>
                      <a:r>
                        <a:rPr lang="el-GR" sz="1600">
                          <a:latin typeface="Calibri"/>
                          <a:ea typeface="Calibri"/>
                          <a:cs typeface="Calibri"/>
                        </a:rPr>
                        <a:t>και</a:t>
                      </a:r>
                      <a:r>
                        <a:rPr lang="el-GR" sz="1600" spc="200">
                          <a:latin typeface="Calibri"/>
                          <a:ea typeface="Calibri"/>
                          <a:cs typeface="Calibri"/>
                        </a:rPr>
                        <a:t> </a:t>
                      </a:r>
                      <a:r>
                        <a:rPr lang="el-GR" sz="1600">
                          <a:latin typeface="Calibri"/>
                          <a:ea typeface="Calibri"/>
                          <a:cs typeface="Calibri"/>
                        </a:rPr>
                        <a:t>διατήρηση</a:t>
                      </a:r>
                      <a:r>
                        <a:rPr lang="el-GR" sz="1600" spc="200">
                          <a:latin typeface="Calibri"/>
                          <a:ea typeface="Calibri"/>
                          <a:cs typeface="Calibri"/>
                        </a:rPr>
                        <a:t> </a:t>
                      </a:r>
                      <a:r>
                        <a:rPr lang="el-GR" sz="1600">
                          <a:latin typeface="Calibri"/>
                          <a:ea typeface="Calibri"/>
                          <a:cs typeface="Calibri"/>
                        </a:rPr>
                        <a:t>των προστατευόμενων περιοχών.</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3386">
                <a:tc vMerge="1">
                  <a:txBody>
                    <a:bodyPr/>
                    <a:lstStyle/>
                    <a:p>
                      <a:endParaRPr lang="el-GR"/>
                    </a:p>
                  </a:txBody>
                  <a:tcPr/>
                </a:tc>
                <a:tc>
                  <a:txBody>
                    <a:bodyPr/>
                    <a:lstStyle/>
                    <a:p>
                      <a:pPr marR="141605" algn="r">
                        <a:spcBef>
                          <a:spcPts val="390"/>
                        </a:spcBef>
                        <a:spcAft>
                          <a:spcPts val="0"/>
                        </a:spcAft>
                      </a:pPr>
                      <a:r>
                        <a:rPr lang="en-US" sz="1600" b="1" dirty="0">
                          <a:latin typeface="Calibri"/>
                          <a:ea typeface="Calibri"/>
                          <a:cs typeface="Calibri"/>
                        </a:rPr>
                        <a:t>8</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390"/>
                        </a:spcBef>
                        <a:spcAft>
                          <a:spcPts val="0"/>
                        </a:spcAft>
                      </a:pPr>
                      <a:r>
                        <a:rPr lang="el-GR" sz="1600" dirty="0">
                          <a:latin typeface="Calibri"/>
                          <a:ea typeface="Calibri"/>
                          <a:cs typeface="Calibri"/>
                        </a:rPr>
                        <a:t>Ενίσχυση</a:t>
                      </a:r>
                      <a:r>
                        <a:rPr lang="el-GR" sz="1600" spc="-40" dirty="0">
                          <a:latin typeface="Calibri"/>
                          <a:ea typeface="Calibri"/>
                          <a:cs typeface="Calibri"/>
                        </a:rPr>
                        <a:t> </a:t>
                      </a:r>
                      <a:r>
                        <a:rPr lang="el-GR" sz="1600" dirty="0">
                          <a:latin typeface="Calibri"/>
                          <a:ea typeface="Calibri"/>
                          <a:cs typeface="Calibri"/>
                        </a:rPr>
                        <a:t>της</a:t>
                      </a:r>
                      <a:r>
                        <a:rPr lang="el-GR" sz="1600" spc="-25" dirty="0">
                          <a:latin typeface="Calibri"/>
                          <a:ea typeface="Calibri"/>
                          <a:cs typeface="Calibri"/>
                        </a:rPr>
                        <a:t> </a:t>
                      </a:r>
                      <a:r>
                        <a:rPr lang="el-GR" sz="1600" dirty="0">
                          <a:latin typeface="Calibri"/>
                          <a:ea typeface="Calibri"/>
                          <a:cs typeface="Calibri"/>
                        </a:rPr>
                        <a:t>δημιουργίας</a:t>
                      </a:r>
                      <a:r>
                        <a:rPr lang="el-GR" sz="1600" spc="-30" dirty="0">
                          <a:latin typeface="Calibri"/>
                          <a:ea typeface="Calibri"/>
                          <a:cs typeface="Calibri"/>
                        </a:rPr>
                        <a:t> </a:t>
                      </a:r>
                      <a:r>
                        <a:rPr lang="el-GR" sz="1600" dirty="0">
                          <a:latin typeface="Calibri"/>
                          <a:ea typeface="Calibri"/>
                          <a:cs typeface="Calibri"/>
                        </a:rPr>
                        <a:t>χώρων</a:t>
                      </a:r>
                      <a:r>
                        <a:rPr lang="el-GR" sz="1600" spc="-25" dirty="0">
                          <a:latin typeface="Calibri"/>
                          <a:ea typeface="Calibri"/>
                          <a:cs typeface="Calibri"/>
                        </a:rPr>
                        <a:t> </a:t>
                      </a:r>
                      <a:r>
                        <a:rPr lang="el-GR" sz="1600" dirty="0">
                          <a:latin typeface="Calibri"/>
                          <a:ea typeface="Calibri"/>
                          <a:cs typeface="Calibri"/>
                        </a:rPr>
                        <a:t>πρασίνου</a:t>
                      </a:r>
                      <a:r>
                        <a:rPr lang="el-GR" sz="1600" spc="-30" dirty="0">
                          <a:latin typeface="Calibri"/>
                          <a:ea typeface="Calibri"/>
                          <a:cs typeface="Calibri"/>
                        </a:rPr>
                        <a:t> </a:t>
                      </a:r>
                      <a:r>
                        <a:rPr lang="el-GR" sz="1600" dirty="0">
                          <a:latin typeface="Calibri"/>
                          <a:ea typeface="Calibri"/>
                          <a:cs typeface="Calibri"/>
                        </a:rPr>
                        <a:t>και</a:t>
                      </a:r>
                      <a:r>
                        <a:rPr lang="el-GR" sz="1600" spc="-25" dirty="0">
                          <a:latin typeface="Calibri"/>
                          <a:ea typeface="Calibri"/>
                          <a:cs typeface="Calibri"/>
                        </a:rPr>
                        <a:t> </a:t>
                      </a:r>
                      <a:r>
                        <a:rPr lang="el-GR" sz="1600" dirty="0">
                          <a:latin typeface="Calibri"/>
                          <a:ea typeface="Calibri"/>
                          <a:cs typeface="Calibri"/>
                        </a:rPr>
                        <a:t>προστασία</a:t>
                      </a:r>
                      <a:r>
                        <a:rPr lang="el-GR" sz="1600" spc="-25" dirty="0">
                          <a:latin typeface="Calibri"/>
                          <a:ea typeface="Calibri"/>
                          <a:cs typeface="Calibri"/>
                        </a:rPr>
                        <a:t> </a:t>
                      </a:r>
                      <a:r>
                        <a:rPr lang="el-GR" sz="1600" dirty="0">
                          <a:latin typeface="Calibri"/>
                          <a:ea typeface="Calibri"/>
                          <a:cs typeface="Calibri"/>
                        </a:rPr>
                        <a:t>του</a:t>
                      </a:r>
                      <a:r>
                        <a:rPr lang="el-GR" sz="1600" spc="-25" dirty="0">
                          <a:latin typeface="Calibri"/>
                          <a:ea typeface="Calibri"/>
                          <a:cs typeface="Calibri"/>
                        </a:rPr>
                        <a:t> </a:t>
                      </a:r>
                      <a:r>
                        <a:rPr lang="el-GR" sz="1600" spc="-10" dirty="0">
                          <a:latin typeface="Calibri"/>
                          <a:ea typeface="Calibri"/>
                          <a:cs typeface="Calibri"/>
                        </a:rPr>
                        <a:t>τοπίου.</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51251">
                <a:tc rowSpan="4">
                  <a:txBody>
                    <a:bodyPr/>
                    <a:lstStyle/>
                    <a:p>
                      <a:pPr marL="262890" marR="179705" indent="-81280">
                        <a:lnSpc>
                          <a:spcPct val="102000"/>
                        </a:lnSpc>
                        <a:spcBef>
                          <a:spcPts val="665"/>
                        </a:spcBef>
                        <a:spcAft>
                          <a:spcPts val="0"/>
                        </a:spcAft>
                      </a:pPr>
                      <a:r>
                        <a:rPr lang="en-US" sz="1600" b="1" spc="-10">
                          <a:latin typeface="Calibri"/>
                          <a:ea typeface="Calibri"/>
                          <a:cs typeface="Calibri"/>
                        </a:rPr>
                        <a:t>Υδατικοί </a:t>
                      </a:r>
                      <a:r>
                        <a:rPr lang="en-US" sz="1600" b="1" spc="-20">
                          <a:latin typeface="Calibri"/>
                          <a:ea typeface="Calibri"/>
                          <a:cs typeface="Calibri"/>
                        </a:rPr>
                        <a:t>πόροι</a:t>
                      </a:r>
                      <a:endParaRPr lang="el-GR" sz="160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41605" algn="r">
                        <a:lnSpc>
                          <a:spcPts val="1240"/>
                        </a:lnSpc>
                        <a:spcAft>
                          <a:spcPts val="0"/>
                        </a:spcAft>
                      </a:pPr>
                      <a:r>
                        <a:rPr lang="en-US" sz="1600" b="1">
                          <a:latin typeface="Calibri"/>
                          <a:ea typeface="Calibri"/>
                          <a:cs typeface="Calibri"/>
                        </a:rPr>
                        <a:t>9</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a:latin typeface="Calibri"/>
                          <a:ea typeface="Calibri"/>
                          <a:cs typeface="Calibri"/>
                        </a:rPr>
                        <a:t>Διασφάλιση</a:t>
                      </a:r>
                      <a:r>
                        <a:rPr lang="el-GR" sz="1600" spc="-35">
                          <a:latin typeface="Calibri"/>
                          <a:ea typeface="Calibri"/>
                          <a:cs typeface="Calibri"/>
                        </a:rPr>
                        <a:t> </a:t>
                      </a:r>
                      <a:r>
                        <a:rPr lang="el-GR" sz="1600">
                          <a:latin typeface="Calibri"/>
                          <a:ea typeface="Calibri"/>
                          <a:cs typeface="Calibri"/>
                        </a:rPr>
                        <a:t>επάρκειας</a:t>
                      </a:r>
                      <a:r>
                        <a:rPr lang="el-GR" sz="1600" spc="-30">
                          <a:latin typeface="Calibri"/>
                          <a:ea typeface="Calibri"/>
                          <a:cs typeface="Calibri"/>
                        </a:rPr>
                        <a:t> </a:t>
                      </a:r>
                      <a:r>
                        <a:rPr lang="el-GR" sz="1600">
                          <a:latin typeface="Calibri"/>
                          <a:ea typeface="Calibri"/>
                          <a:cs typeface="Calibri"/>
                        </a:rPr>
                        <a:t>ύδατος</a:t>
                      </a:r>
                      <a:r>
                        <a:rPr lang="el-GR" sz="1600" spc="-20">
                          <a:latin typeface="Calibri"/>
                          <a:ea typeface="Calibri"/>
                          <a:cs typeface="Calibri"/>
                        </a:rPr>
                        <a:t> </a:t>
                      </a:r>
                      <a:r>
                        <a:rPr lang="el-GR" sz="1600">
                          <a:latin typeface="Calibri"/>
                          <a:ea typeface="Calibri"/>
                          <a:cs typeface="Calibri"/>
                        </a:rPr>
                        <a:t>για</a:t>
                      </a:r>
                      <a:r>
                        <a:rPr lang="el-GR" sz="1600" spc="195">
                          <a:latin typeface="Calibri"/>
                          <a:ea typeface="Calibri"/>
                          <a:cs typeface="Calibri"/>
                        </a:rPr>
                        <a:t> </a:t>
                      </a:r>
                      <a:r>
                        <a:rPr lang="el-GR" sz="1600">
                          <a:latin typeface="Calibri"/>
                          <a:ea typeface="Calibri"/>
                          <a:cs typeface="Calibri"/>
                        </a:rPr>
                        <a:t>την</a:t>
                      </a:r>
                      <a:r>
                        <a:rPr lang="el-GR" sz="1600" spc="-25">
                          <a:latin typeface="Calibri"/>
                          <a:ea typeface="Calibri"/>
                          <a:cs typeface="Calibri"/>
                        </a:rPr>
                        <a:t> </a:t>
                      </a:r>
                      <a:r>
                        <a:rPr lang="el-GR" sz="1600">
                          <a:latin typeface="Calibri"/>
                          <a:ea typeface="Calibri"/>
                          <a:cs typeface="Calibri"/>
                        </a:rPr>
                        <a:t>ανθρώπινη</a:t>
                      </a:r>
                      <a:r>
                        <a:rPr lang="el-GR" sz="1600" spc="-25">
                          <a:latin typeface="Calibri"/>
                          <a:ea typeface="Calibri"/>
                          <a:cs typeface="Calibri"/>
                        </a:rPr>
                        <a:t> </a:t>
                      </a:r>
                      <a:r>
                        <a:rPr lang="el-GR" sz="1600" spc="-10">
                          <a:latin typeface="Calibri"/>
                          <a:ea typeface="Calibri"/>
                          <a:cs typeface="Calibri"/>
                        </a:rPr>
                        <a:t>χρήση.</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51251">
                <a:tc vMerge="1">
                  <a:txBody>
                    <a:bodyPr/>
                    <a:lstStyle/>
                    <a:p>
                      <a:endParaRPr lang="el-GR"/>
                    </a:p>
                  </a:txBody>
                  <a:tcPr/>
                </a:tc>
                <a:tc>
                  <a:txBody>
                    <a:bodyPr/>
                    <a:lstStyle/>
                    <a:p>
                      <a:pPr marR="106045" algn="r">
                        <a:lnSpc>
                          <a:spcPts val="1240"/>
                        </a:lnSpc>
                        <a:spcAft>
                          <a:spcPts val="0"/>
                        </a:spcAft>
                      </a:pPr>
                      <a:r>
                        <a:rPr lang="en-US" sz="1600" b="1" spc="-25" dirty="0">
                          <a:latin typeface="Calibri"/>
                          <a:ea typeface="Calibri"/>
                          <a:cs typeface="Calibri"/>
                        </a:rPr>
                        <a:t>10</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a:latin typeface="Calibri"/>
                          <a:ea typeface="Calibri"/>
                          <a:cs typeface="Calibri"/>
                        </a:rPr>
                        <a:t>Βιώσιμη</a:t>
                      </a:r>
                      <a:r>
                        <a:rPr lang="el-GR" sz="1600" spc="-10">
                          <a:latin typeface="Calibri"/>
                          <a:ea typeface="Calibri"/>
                          <a:cs typeface="Calibri"/>
                        </a:rPr>
                        <a:t> </a:t>
                      </a:r>
                      <a:r>
                        <a:rPr lang="el-GR" sz="1600">
                          <a:latin typeface="Calibri"/>
                          <a:ea typeface="Calibri"/>
                          <a:cs typeface="Calibri"/>
                        </a:rPr>
                        <a:t>χρήση</a:t>
                      </a:r>
                      <a:r>
                        <a:rPr lang="el-GR" sz="1600" spc="-25">
                          <a:latin typeface="Calibri"/>
                          <a:ea typeface="Calibri"/>
                          <a:cs typeface="Calibri"/>
                        </a:rPr>
                        <a:t> </a:t>
                      </a:r>
                      <a:r>
                        <a:rPr lang="el-GR" sz="1600">
                          <a:latin typeface="Calibri"/>
                          <a:ea typeface="Calibri"/>
                          <a:cs typeface="Calibri"/>
                        </a:rPr>
                        <a:t>και</a:t>
                      </a:r>
                      <a:r>
                        <a:rPr lang="el-GR" sz="1600" spc="225">
                          <a:latin typeface="Calibri"/>
                          <a:ea typeface="Calibri"/>
                          <a:cs typeface="Calibri"/>
                        </a:rPr>
                        <a:t> </a:t>
                      </a:r>
                      <a:r>
                        <a:rPr lang="el-GR" sz="1600">
                          <a:latin typeface="Calibri"/>
                          <a:ea typeface="Calibri"/>
                          <a:cs typeface="Calibri"/>
                        </a:rPr>
                        <a:t>προστασία</a:t>
                      </a:r>
                      <a:r>
                        <a:rPr lang="el-GR" sz="1600" spc="-10">
                          <a:latin typeface="Calibri"/>
                          <a:ea typeface="Calibri"/>
                          <a:cs typeface="Calibri"/>
                        </a:rPr>
                        <a:t> </a:t>
                      </a:r>
                      <a:r>
                        <a:rPr lang="el-GR" sz="1600">
                          <a:latin typeface="Calibri"/>
                          <a:ea typeface="Calibri"/>
                          <a:cs typeface="Calibri"/>
                        </a:rPr>
                        <a:t>των</a:t>
                      </a:r>
                      <a:r>
                        <a:rPr lang="el-GR" sz="1600" spc="-20">
                          <a:latin typeface="Calibri"/>
                          <a:ea typeface="Calibri"/>
                          <a:cs typeface="Calibri"/>
                        </a:rPr>
                        <a:t> </a:t>
                      </a:r>
                      <a:r>
                        <a:rPr lang="el-GR" sz="1600">
                          <a:latin typeface="Calibri"/>
                          <a:ea typeface="Calibri"/>
                          <a:cs typeface="Calibri"/>
                        </a:rPr>
                        <a:t>υδάτινων</a:t>
                      </a:r>
                      <a:r>
                        <a:rPr lang="el-GR" sz="1600" spc="-15">
                          <a:latin typeface="Calibri"/>
                          <a:ea typeface="Calibri"/>
                          <a:cs typeface="Calibri"/>
                        </a:rPr>
                        <a:t> </a:t>
                      </a:r>
                      <a:r>
                        <a:rPr lang="el-GR" sz="1600">
                          <a:latin typeface="Calibri"/>
                          <a:ea typeface="Calibri"/>
                          <a:cs typeface="Calibri"/>
                        </a:rPr>
                        <a:t>και</a:t>
                      </a:r>
                      <a:r>
                        <a:rPr lang="el-GR" sz="1600" spc="-30">
                          <a:latin typeface="Calibri"/>
                          <a:ea typeface="Calibri"/>
                          <a:cs typeface="Calibri"/>
                        </a:rPr>
                        <a:t> </a:t>
                      </a:r>
                      <a:r>
                        <a:rPr lang="el-GR" sz="1600">
                          <a:latin typeface="Calibri"/>
                          <a:ea typeface="Calibri"/>
                          <a:cs typeface="Calibri"/>
                        </a:rPr>
                        <a:t>των</a:t>
                      </a:r>
                      <a:r>
                        <a:rPr lang="el-GR" sz="1600" spc="-30">
                          <a:latin typeface="Calibri"/>
                          <a:ea typeface="Calibri"/>
                          <a:cs typeface="Calibri"/>
                        </a:rPr>
                        <a:t> </a:t>
                      </a:r>
                      <a:r>
                        <a:rPr lang="el-GR" sz="1600">
                          <a:latin typeface="Calibri"/>
                          <a:ea typeface="Calibri"/>
                          <a:cs typeface="Calibri"/>
                        </a:rPr>
                        <a:t>θαλάσσιων</a:t>
                      </a:r>
                      <a:r>
                        <a:rPr lang="el-GR" sz="1600" spc="-15">
                          <a:latin typeface="Calibri"/>
                          <a:ea typeface="Calibri"/>
                          <a:cs typeface="Calibri"/>
                        </a:rPr>
                        <a:t> </a:t>
                      </a:r>
                      <a:r>
                        <a:rPr lang="el-GR" sz="1600">
                          <a:latin typeface="Calibri"/>
                          <a:ea typeface="Calibri"/>
                          <a:cs typeface="Calibri"/>
                        </a:rPr>
                        <a:t>πόρων</a:t>
                      </a:r>
                      <a:r>
                        <a:rPr lang="el-GR" sz="1600" spc="-20">
                          <a:latin typeface="Calibri"/>
                          <a:ea typeface="Calibri"/>
                          <a:cs typeface="Calibri"/>
                        </a:rPr>
                        <a:t> </a:t>
                      </a:r>
                      <a:r>
                        <a:rPr lang="el-GR" sz="1600" spc="-10">
                          <a:latin typeface="Calibri"/>
                          <a:ea typeface="Calibri"/>
                          <a:cs typeface="Calibri"/>
                        </a:rPr>
                        <a:t>(ΠΣ.3)</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51251">
                <a:tc vMerge="1">
                  <a:txBody>
                    <a:bodyPr/>
                    <a:lstStyle/>
                    <a:p>
                      <a:endParaRPr lang="el-GR"/>
                    </a:p>
                  </a:txBody>
                  <a:tcPr/>
                </a:tc>
                <a:tc>
                  <a:txBody>
                    <a:bodyPr/>
                    <a:lstStyle/>
                    <a:p>
                      <a:pPr marR="106045" algn="r">
                        <a:lnSpc>
                          <a:spcPts val="1240"/>
                        </a:lnSpc>
                        <a:spcAft>
                          <a:spcPts val="0"/>
                        </a:spcAft>
                      </a:pPr>
                      <a:r>
                        <a:rPr lang="en-US" sz="1600" b="1" spc="-25" dirty="0">
                          <a:latin typeface="Calibri"/>
                          <a:ea typeface="Calibri"/>
                          <a:cs typeface="Calibri"/>
                        </a:rPr>
                        <a:t>11</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dirty="0">
                          <a:latin typeface="Calibri"/>
                          <a:ea typeface="Calibri"/>
                          <a:cs typeface="Calibri"/>
                        </a:rPr>
                        <a:t>Πρόληψη</a:t>
                      </a:r>
                      <a:r>
                        <a:rPr lang="el-GR" sz="1600" spc="-30" dirty="0">
                          <a:latin typeface="Calibri"/>
                          <a:ea typeface="Calibri"/>
                          <a:cs typeface="Calibri"/>
                        </a:rPr>
                        <a:t> </a:t>
                      </a:r>
                      <a:r>
                        <a:rPr lang="el-GR" sz="1600" dirty="0">
                          <a:latin typeface="Calibri"/>
                          <a:ea typeface="Calibri"/>
                          <a:cs typeface="Calibri"/>
                        </a:rPr>
                        <a:t>και</a:t>
                      </a:r>
                      <a:r>
                        <a:rPr lang="el-GR" sz="1600" spc="-5" dirty="0">
                          <a:latin typeface="Calibri"/>
                          <a:ea typeface="Calibri"/>
                          <a:cs typeface="Calibri"/>
                        </a:rPr>
                        <a:t> </a:t>
                      </a:r>
                      <a:r>
                        <a:rPr lang="el-GR" sz="1600" dirty="0">
                          <a:latin typeface="Calibri"/>
                          <a:ea typeface="Calibri"/>
                          <a:cs typeface="Calibri"/>
                        </a:rPr>
                        <a:t>έλεγχος</a:t>
                      </a:r>
                      <a:r>
                        <a:rPr lang="el-GR" sz="1600" spc="230" dirty="0">
                          <a:latin typeface="Calibri"/>
                          <a:ea typeface="Calibri"/>
                          <a:cs typeface="Calibri"/>
                        </a:rPr>
                        <a:t> </a:t>
                      </a:r>
                      <a:r>
                        <a:rPr lang="el-GR" sz="1600" dirty="0">
                          <a:latin typeface="Calibri"/>
                          <a:ea typeface="Calibri"/>
                          <a:cs typeface="Calibri"/>
                        </a:rPr>
                        <a:t>της</a:t>
                      </a:r>
                      <a:r>
                        <a:rPr lang="el-GR" sz="1600" spc="-15" dirty="0">
                          <a:latin typeface="Calibri"/>
                          <a:ea typeface="Calibri"/>
                          <a:cs typeface="Calibri"/>
                        </a:rPr>
                        <a:t> </a:t>
                      </a:r>
                      <a:r>
                        <a:rPr lang="el-GR" sz="1600" dirty="0">
                          <a:latin typeface="Calibri"/>
                          <a:ea typeface="Calibri"/>
                          <a:cs typeface="Calibri"/>
                        </a:rPr>
                        <a:t>ρύπανσης</a:t>
                      </a:r>
                      <a:r>
                        <a:rPr lang="el-GR" sz="1600" spc="-15" dirty="0">
                          <a:latin typeface="Calibri"/>
                          <a:ea typeface="Calibri"/>
                          <a:cs typeface="Calibri"/>
                        </a:rPr>
                        <a:t> </a:t>
                      </a:r>
                      <a:r>
                        <a:rPr lang="el-GR" sz="1600" dirty="0">
                          <a:latin typeface="Calibri"/>
                          <a:ea typeface="Calibri"/>
                          <a:cs typeface="Calibri"/>
                        </a:rPr>
                        <a:t>των</a:t>
                      </a:r>
                      <a:r>
                        <a:rPr lang="el-GR" sz="1600" spc="-20" dirty="0">
                          <a:latin typeface="Calibri"/>
                          <a:ea typeface="Calibri"/>
                          <a:cs typeface="Calibri"/>
                        </a:rPr>
                        <a:t> </a:t>
                      </a:r>
                      <a:r>
                        <a:rPr lang="el-GR" sz="1600" dirty="0">
                          <a:latin typeface="Calibri"/>
                          <a:ea typeface="Calibri"/>
                          <a:cs typeface="Calibri"/>
                        </a:rPr>
                        <a:t>υδάτων</a:t>
                      </a:r>
                      <a:r>
                        <a:rPr lang="el-GR" sz="1600" spc="-20" dirty="0">
                          <a:latin typeface="Calibri"/>
                          <a:ea typeface="Calibri"/>
                          <a:cs typeface="Calibri"/>
                        </a:rPr>
                        <a:t> </a:t>
                      </a:r>
                      <a:r>
                        <a:rPr lang="el-GR" sz="1600" spc="-10" dirty="0">
                          <a:latin typeface="Calibri"/>
                          <a:ea typeface="Calibri"/>
                          <a:cs typeface="Calibri"/>
                        </a:rPr>
                        <a:t>(ΠΣ.5β)</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08282">
                <a:tc vMerge="1">
                  <a:txBody>
                    <a:bodyPr/>
                    <a:lstStyle/>
                    <a:p>
                      <a:endParaRPr lang="el-GR"/>
                    </a:p>
                  </a:txBody>
                  <a:tcPr/>
                </a:tc>
                <a:tc>
                  <a:txBody>
                    <a:bodyPr/>
                    <a:lstStyle/>
                    <a:p>
                      <a:pPr marR="106045" algn="r">
                        <a:spcBef>
                          <a:spcPts val="655"/>
                        </a:spcBef>
                        <a:spcAft>
                          <a:spcPts val="0"/>
                        </a:spcAft>
                      </a:pPr>
                      <a:r>
                        <a:rPr lang="en-US" sz="1600" b="1" spc="-25" dirty="0">
                          <a:latin typeface="Calibri"/>
                          <a:ea typeface="Calibri"/>
                          <a:cs typeface="Calibri"/>
                        </a:rPr>
                        <a:t>12</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325"/>
                        </a:lnSpc>
                        <a:spcAft>
                          <a:spcPts val="0"/>
                        </a:spcAft>
                      </a:pPr>
                      <a:r>
                        <a:rPr lang="el-GR" sz="1600">
                          <a:latin typeface="Calibri"/>
                          <a:ea typeface="Calibri"/>
                          <a:cs typeface="Calibri"/>
                        </a:rPr>
                        <a:t>Περιορισμός</a:t>
                      </a:r>
                      <a:r>
                        <a:rPr lang="el-GR" sz="1600" spc="-75">
                          <a:latin typeface="Calibri"/>
                          <a:ea typeface="Calibri"/>
                          <a:cs typeface="Calibri"/>
                        </a:rPr>
                        <a:t> </a:t>
                      </a:r>
                      <a:r>
                        <a:rPr lang="el-GR" sz="1600">
                          <a:latin typeface="Calibri"/>
                          <a:ea typeface="Calibri"/>
                          <a:cs typeface="Calibri"/>
                        </a:rPr>
                        <a:t>της</a:t>
                      </a:r>
                      <a:r>
                        <a:rPr lang="el-GR" sz="1600" spc="-60">
                          <a:latin typeface="Calibri"/>
                          <a:ea typeface="Calibri"/>
                          <a:cs typeface="Calibri"/>
                        </a:rPr>
                        <a:t> </a:t>
                      </a:r>
                      <a:r>
                        <a:rPr lang="el-GR" sz="1600">
                          <a:latin typeface="Calibri"/>
                          <a:ea typeface="Calibri"/>
                          <a:cs typeface="Calibri"/>
                        </a:rPr>
                        <a:t>επικινδυνότητας</a:t>
                      </a:r>
                      <a:r>
                        <a:rPr lang="el-GR" sz="1600" spc="-65">
                          <a:latin typeface="Calibri"/>
                          <a:ea typeface="Calibri"/>
                          <a:cs typeface="Calibri"/>
                        </a:rPr>
                        <a:t> </a:t>
                      </a:r>
                      <a:r>
                        <a:rPr lang="el-GR" sz="1600">
                          <a:latin typeface="Calibri"/>
                          <a:ea typeface="Calibri"/>
                          <a:cs typeface="Calibri"/>
                        </a:rPr>
                        <a:t>σε</a:t>
                      </a:r>
                      <a:r>
                        <a:rPr lang="el-GR" sz="1600" spc="-60">
                          <a:latin typeface="Calibri"/>
                          <a:ea typeface="Calibri"/>
                          <a:cs typeface="Calibri"/>
                        </a:rPr>
                        <a:t> </a:t>
                      </a:r>
                      <a:r>
                        <a:rPr lang="el-GR" sz="1600">
                          <a:latin typeface="Calibri"/>
                          <a:ea typeface="Calibri"/>
                          <a:cs typeface="Calibri"/>
                        </a:rPr>
                        <a:t>Ζώνες</a:t>
                      </a:r>
                      <a:r>
                        <a:rPr lang="el-GR" sz="1600" spc="-55">
                          <a:latin typeface="Calibri"/>
                          <a:ea typeface="Calibri"/>
                          <a:cs typeface="Calibri"/>
                        </a:rPr>
                        <a:t> </a:t>
                      </a:r>
                      <a:r>
                        <a:rPr lang="el-GR" sz="1600">
                          <a:latin typeface="Calibri"/>
                          <a:ea typeface="Calibri"/>
                          <a:cs typeface="Calibri"/>
                        </a:rPr>
                        <a:t>Δυνητικά</a:t>
                      </a:r>
                      <a:r>
                        <a:rPr lang="el-GR" sz="1600" spc="-65">
                          <a:latin typeface="Calibri"/>
                          <a:ea typeface="Calibri"/>
                          <a:cs typeface="Calibri"/>
                        </a:rPr>
                        <a:t> </a:t>
                      </a:r>
                      <a:r>
                        <a:rPr lang="el-GR" sz="1600">
                          <a:latin typeface="Calibri"/>
                          <a:ea typeface="Calibri"/>
                          <a:cs typeface="Calibri"/>
                        </a:rPr>
                        <a:t>Υψηλού</a:t>
                      </a:r>
                      <a:r>
                        <a:rPr lang="el-GR" sz="1600" spc="-60">
                          <a:latin typeface="Calibri"/>
                          <a:ea typeface="Calibri"/>
                          <a:cs typeface="Calibri"/>
                        </a:rPr>
                        <a:t> </a:t>
                      </a:r>
                      <a:r>
                        <a:rPr lang="el-GR" sz="1600">
                          <a:latin typeface="Calibri"/>
                          <a:ea typeface="Calibri"/>
                          <a:cs typeface="Calibri"/>
                        </a:rPr>
                        <a:t>Κινδύνου</a:t>
                      </a:r>
                      <a:r>
                        <a:rPr lang="el-GR" sz="1600" spc="-55">
                          <a:latin typeface="Calibri"/>
                          <a:ea typeface="Calibri"/>
                          <a:cs typeface="Calibri"/>
                        </a:rPr>
                        <a:t> </a:t>
                      </a:r>
                      <a:r>
                        <a:rPr lang="el-GR" sz="1600" spc="-10">
                          <a:latin typeface="Calibri"/>
                          <a:ea typeface="Calibri"/>
                          <a:cs typeface="Calibri"/>
                        </a:rPr>
                        <a:t>Πλημμύρας</a:t>
                      </a:r>
                      <a:endParaRPr lang="el-GR" sz="1600">
                        <a:latin typeface="Calibri"/>
                        <a:ea typeface="Calibri"/>
                        <a:cs typeface="Calibri"/>
                      </a:endParaRPr>
                    </a:p>
                    <a:p>
                      <a:pPr marL="68580">
                        <a:lnSpc>
                          <a:spcPts val="1260"/>
                        </a:lnSpc>
                        <a:spcAft>
                          <a:spcPts val="0"/>
                        </a:spcAft>
                      </a:pPr>
                      <a:r>
                        <a:rPr lang="en-US" sz="1600" spc="-10">
                          <a:latin typeface="Calibri"/>
                          <a:ea typeface="Calibri"/>
                          <a:cs typeface="Calibri"/>
                        </a:rPr>
                        <a:t>(ΖΔΥΚΠ).</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61480">
                <a:tc rowSpan="5">
                  <a:txBody>
                    <a:bodyPr/>
                    <a:lstStyle/>
                    <a:p>
                      <a:pPr marL="71755" algn="ctr">
                        <a:spcBef>
                          <a:spcPts val="705"/>
                        </a:spcBef>
                        <a:spcAft>
                          <a:spcPts val="0"/>
                        </a:spcAft>
                      </a:pPr>
                      <a:r>
                        <a:rPr lang="en-US" sz="1600" b="1" spc="-10">
                          <a:latin typeface="Calibri"/>
                          <a:ea typeface="Calibri"/>
                          <a:cs typeface="Calibri"/>
                        </a:rPr>
                        <a:t>Έδαφος-Απόβλητα</a:t>
                      </a:r>
                      <a:endParaRPr lang="el-GR" sz="160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106045" algn="r">
                        <a:spcBef>
                          <a:spcPts val="930"/>
                        </a:spcBef>
                        <a:spcAft>
                          <a:spcPts val="0"/>
                        </a:spcAft>
                      </a:pPr>
                      <a:r>
                        <a:rPr lang="en-US" sz="1600" b="1" spc="-25" dirty="0">
                          <a:latin typeface="Calibri"/>
                          <a:ea typeface="Calibri"/>
                          <a:cs typeface="Calibri"/>
                        </a:rPr>
                        <a:t>13</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930"/>
                        </a:spcBef>
                        <a:spcAft>
                          <a:spcPts val="0"/>
                        </a:spcAft>
                      </a:pPr>
                      <a:r>
                        <a:rPr lang="el-GR" sz="1600">
                          <a:latin typeface="Calibri"/>
                          <a:ea typeface="Calibri"/>
                          <a:cs typeface="Calibri"/>
                        </a:rPr>
                        <a:t>Πρόληψη</a:t>
                      </a:r>
                      <a:r>
                        <a:rPr lang="el-GR" sz="1600" spc="-40">
                          <a:latin typeface="Calibri"/>
                          <a:ea typeface="Calibri"/>
                          <a:cs typeface="Calibri"/>
                        </a:rPr>
                        <a:t> </a:t>
                      </a:r>
                      <a:r>
                        <a:rPr lang="el-GR" sz="1600">
                          <a:latin typeface="Calibri"/>
                          <a:ea typeface="Calibri"/>
                          <a:cs typeface="Calibri"/>
                        </a:rPr>
                        <a:t>και</a:t>
                      </a:r>
                      <a:r>
                        <a:rPr lang="el-GR" sz="1600" spc="-5">
                          <a:latin typeface="Calibri"/>
                          <a:ea typeface="Calibri"/>
                          <a:cs typeface="Calibri"/>
                        </a:rPr>
                        <a:t> </a:t>
                      </a:r>
                      <a:r>
                        <a:rPr lang="el-GR" sz="1600">
                          <a:latin typeface="Calibri"/>
                          <a:ea typeface="Calibri"/>
                          <a:cs typeface="Calibri"/>
                        </a:rPr>
                        <a:t>έλεγχος</a:t>
                      </a:r>
                      <a:r>
                        <a:rPr lang="el-GR" sz="1600" spc="230">
                          <a:latin typeface="Calibri"/>
                          <a:ea typeface="Calibri"/>
                          <a:cs typeface="Calibri"/>
                        </a:rPr>
                        <a:t> </a:t>
                      </a:r>
                      <a:r>
                        <a:rPr lang="el-GR" sz="1600">
                          <a:latin typeface="Calibri"/>
                          <a:ea typeface="Calibri"/>
                          <a:cs typeface="Calibri"/>
                        </a:rPr>
                        <a:t>της</a:t>
                      </a:r>
                      <a:r>
                        <a:rPr lang="el-GR" sz="1600" spc="-15">
                          <a:latin typeface="Calibri"/>
                          <a:ea typeface="Calibri"/>
                          <a:cs typeface="Calibri"/>
                        </a:rPr>
                        <a:t> </a:t>
                      </a:r>
                      <a:r>
                        <a:rPr lang="el-GR" sz="1600">
                          <a:latin typeface="Calibri"/>
                          <a:ea typeface="Calibri"/>
                          <a:cs typeface="Calibri"/>
                        </a:rPr>
                        <a:t>ρύπανσης</a:t>
                      </a:r>
                      <a:r>
                        <a:rPr lang="el-GR" sz="1600" spc="-15">
                          <a:latin typeface="Calibri"/>
                          <a:ea typeface="Calibri"/>
                          <a:cs typeface="Calibri"/>
                        </a:rPr>
                        <a:t> </a:t>
                      </a:r>
                      <a:r>
                        <a:rPr lang="el-GR" sz="1600">
                          <a:latin typeface="Calibri"/>
                          <a:ea typeface="Calibri"/>
                          <a:cs typeface="Calibri"/>
                        </a:rPr>
                        <a:t>των</a:t>
                      </a:r>
                      <a:r>
                        <a:rPr lang="el-GR" sz="1600" spc="-20">
                          <a:latin typeface="Calibri"/>
                          <a:ea typeface="Calibri"/>
                          <a:cs typeface="Calibri"/>
                        </a:rPr>
                        <a:t> </a:t>
                      </a:r>
                      <a:r>
                        <a:rPr lang="el-GR" sz="1600">
                          <a:latin typeface="Calibri"/>
                          <a:ea typeface="Calibri"/>
                          <a:cs typeface="Calibri"/>
                        </a:rPr>
                        <a:t>εδαφών</a:t>
                      </a:r>
                      <a:r>
                        <a:rPr lang="el-GR" sz="1600" spc="-10">
                          <a:latin typeface="Calibri"/>
                          <a:ea typeface="Calibri"/>
                          <a:cs typeface="Calibri"/>
                        </a:rPr>
                        <a:t> (ΠΣ.5γ)</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82863">
                <a:tc vMerge="1">
                  <a:txBody>
                    <a:bodyPr/>
                    <a:lstStyle/>
                    <a:p>
                      <a:endParaRPr lang="el-GR"/>
                    </a:p>
                  </a:txBody>
                  <a:tcPr/>
                </a:tc>
                <a:tc>
                  <a:txBody>
                    <a:bodyPr/>
                    <a:lstStyle/>
                    <a:p>
                      <a:pPr>
                        <a:spcBef>
                          <a:spcPts val="25"/>
                        </a:spcBef>
                        <a:spcAft>
                          <a:spcPts val="0"/>
                        </a:spcAft>
                      </a:pPr>
                      <a:endParaRPr lang="el-GR" sz="1600" dirty="0">
                        <a:latin typeface="Calibri"/>
                        <a:ea typeface="Calibri"/>
                        <a:cs typeface="Calibri"/>
                      </a:endParaRPr>
                    </a:p>
                    <a:p>
                      <a:pPr marR="106045" algn="r">
                        <a:spcBef>
                          <a:spcPts val="5"/>
                        </a:spcBef>
                        <a:spcAft>
                          <a:spcPts val="0"/>
                        </a:spcAft>
                      </a:pPr>
                      <a:r>
                        <a:rPr lang="en-US" sz="1600" b="1" spc="-25" dirty="0">
                          <a:latin typeface="Calibri"/>
                          <a:ea typeface="Calibri"/>
                          <a:cs typeface="Calibri"/>
                        </a:rPr>
                        <a:t>14</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5"/>
                        </a:spcBef>
                        <a:spcAft>
                          <a:spcPts val="0"/>
                        </a:spcAft>
                      </a:pPr>
                      <a:endParaRPr lang="el-GR" sz="1600" dirty="0">
                        <a:latin typeface="Calibri"/>
                        <a:ea typeface="Calibri"/>
                        <a:cs typeface="Calibri"/>
                      </a:endParaRPr>
                    </a:p>
                    <a:p>
                      <a:pPr marL="68580">
                        <a:spcBef>
                          <a:spcPts val="5"/>
                        </a:spcBef>
                        <a:spcAft>
                          <a:spcPts val="0"/>
                        </a:spcAft>
                      </a:pPr>
                      <a:r>
                        <a:rPr lang="el-GR" sz="1600" dirty="0">
                          <a:latin typeface="Calibri"/>
                          <a:ea typeface="Calibri"/>
                          <a:cs typeface="Calibri"/>
                        </a:rPr>
                        <a:t>Συμβολή</a:t>
                      </a:r>
                      <a:r>
                        <a:rPr lang="el-GR" sz="1600" spc="-35" dirty="0">
                          <a:latin typeface="Calibri"/>
                          <a:ea typeface="Calibri"/>
                          <a:cs typeface="Calibri"/>
                        </a:rPr>
                        <a:t> </a:t>
                      </a:r>
                      <a:r>
                        <a:rPr lang="el-GR" sz="1600" dirty="0">
                          <a:latin typeface="Calibri"/>
                          <a:ea typeface="Calibri"/>
                          <a:cs typeface="Calibri"/>
                        </a:rPr>
                        <a:t>στην</a:t>
                      </a:r>
                      <a:r>
                        <a:rPr lang="el-GR" sz="1600" spc="-20" dirty="0">
                          <a:latin typeface="Calibri"/>
                          <a:ea typeface="Calibri"/>
                          <a:cs typeface="Calibri"/>
                        </a:rPr>
                        <a:t> </a:t>
                      </a:r>
                      <a:r>
                        <a:rPr lang="el-GR" sz="1600" dirty="0">
                          <a:latin typeface="Calibri"/>
                          <a:ea typeface="Calibri"/>
                          <a:cs typeface="Calibri"/>
                        </a:rPr>
                        <a:t>κυκλική</a:t>
                      </a:r>
                      <a:r>
                        <a:rPr lang="el-GR" sz="1600" spc="-35" dirty="0">
                          <a:latin typeface="Calibri"/>
                          <a:ea typeface="Calibri"/>
                          <a:cs typeface="Calibri"/>
                        </a:rPr>
                        <a:t> </a:t>
                      </a:r>
                      <a:r>
                        <a:rPr lang="el-GR" sz="1600" dirty="0">
                          <a:latin typeface="Calibri"/>
                          <a:ea typeface="Calibri"/>
                          <a:cs typeface="Calibri"/>
                        </a:rPr>
                        <a:t>οικονομία</a:t>
                      </a:r>
                      <a:r>
                        <a:rPr lang="el-GR" sz="1600" spc="-20" dirty="0">
                          <a:latin typeface="Calibri"/>
                          <a:ea typeface="Calibri"/>
                          <a:cs typeface="Calibri"/>
                        </a:rPr>
                        <a:t> </a:t>
                      </a:r>
                      <a:r>
                        <a:rPr lang="el-GR" sz="1600" spc="-10" dirty="0">
                          <a:latin typeface="Calibri"/>
                          <a:ea typeface="Calibri"/>
                          <a:cs typeface="Calibri"/>
                        </a:rPr>
                        <a:t>(ΠΣ.4)</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544376">
                <a:tc vMerge="1">
                  <a:txBody>
                    <a:bodyPr/>
                    <a:lstStyle/>
                    <a:p>
                      <a:endParaRPr lang="el-GR"/>
                    </a:p>
                  </a:txBody>
                  <a:tcPr/>
                </a:tc>
                <a:tc>
                  <a:txBody>
                    <a:bodyPr/>
                    <a:lstStyle/>
                    <a:p>
                      <a:pPr marR="106045" algn="r">
                        <a:spcBef>
                          <a:spcPts val="655"/>
                        </a:spcBef>
                        <a:spcAft>
                          <a:spcPts val="0"/>
                        </a:spcAft>
                      </a:pPr>
                      <a:r>
                        <a:rPr lang="en-US" sz="1600" b="1" spc="-25" dirty="0">
                          <a:latin typeface="Calibri"/>
                          <a:ea typeface="Calibri"/>
                          <a:cs typeface="Calibri"/>
                        </a:rPr>
                        <a:t>15</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325"/>
                        </a:lnSpc>
                        <a:spcAft>
                          <a:spcPts val="0"/>
                        </a:spcAft>
                      </a:pPr>
                      <a:r>
                        <a:rPr lang="el-GR" sz="1600">
                          <a:latin typeface="Calibri"/>
                          <a:ea typeface="Calibri"/>
                          <a:cs typeface="Calibri"/>
                        </a:rPr>
                        <a:t>Προστασία</a:t>
                      </a:r>
                      <a:r>
                        <a:rPr lang="el-GR" sz="1600" spc="380">
                          <a:latin typeface="Calibri"/>
                          <a:ea typeface="Calibri"/>
                          <a:cs typeface="Calibri"/>
                        </a:rPr>
                        <a:t> </a:t>
                      </a:r>
                      <a:r>
                        <a:rPr lang="el-GR" sz="1600">
                          <a:latin typeface="Calibri"/>
                          <a:ea typeface="Calibri"/>
                          <a:cs typeface="Calibri"/>
                        </a:rPr>
                        <a:t>εδάφους</a:t>
                      </a:r>
                      <a:r>
                        <a:rPr lang="el-GR" sz="1600" spc="385">
                          <a:latin typeface="Calibri"/>
                          <a:ea typeface="Calibri"/>
                          <a:cs typeface="Calibri"/>
                        </a:rPr>
                        <a:t> </a:t>
                      </a:r>
                      <a:r>
                        <a:rPr lang="el-GR" sz="1600">
                          <a:latin typeface="Calibri"/>
                          <a:ea typeface="Calibri"/>
                          <a:cs typeface="Calibri"/>
                        </a:rPr>
                        <a:t>από</a:t>
                      </a:r>
                      <a:r>
                        <a:rPr lang="el-GR" sz="1600" spc="385">
                          <a:latin typeface="Calibri"/>
                          <a:ea typeface="Calibri"/>
                          <a:cs typeface="Calibri"/>
                        </a:rPr>
                        <a:t> </a:t>
                      </a:r>
                      <a:r>
                        <a:rPr lang="el-GR" sz="1600">
                          <a:latin typeface="Calibri"/>
                          <a:ea typeface="Calibri"/>
                          <a:cs typeface="Calibri"/>
                        </a:rPr>
                        <a:t>διάβρωση</a:t>
                      </a:r>
                      <a:r>
                        <a:rPr lang="el-GR" sz="1600" spc="385">
                          <a:latin typeface="Calibri"/>
                          <a:ea typeface="Calibri"/>
                          <a:cs typeface="Calibri"/>
                        </a:rPr>
                        <a:t> </a:t>
                      </a:r>
                      <a:r>
                        <a:rPr lang="el-GR" sz="1600">
                          <a:latin typeface="Calibri"/>
                          <a:ea typeface="Calibri"/>
                          <a:cs typeface="Calibri"/>
                        </a:rPr>
                        <a:t>–</a:t>
                      </a:r>
                      <a:r>
                        <a:rPr lang="el-GR" sz="1600" spc="390">
                          <a:latin typeface="Calibri"/>
                          <a:ea typeface="Calibri"/>
                          <a:cs typeface="Calibri"/>
                        </a:rPr>
                        <a:t> </a:t>
                      </a:r>
                      <a:r>
                        <a:rPr lang="el-GR" sz="1600">
                          <a:latin typeface="Calibri"/>
                          <a:ea typeface="Calibri"/>
                          <a:cs typeface="Calibri"/>
                        </a:rPr>
                        <a:t>ερημοποίηση,</a:t>
                      </a:r>
                      <a:r>
                        <a:rPr lang="el-GR" sz="1600" spc="395">
                          <a:latin typeface="Calibri"/>
                          <a:ea typeface="Calibri"/>
                          <a:cs typeface="Calibri"/>
                        </a:rPr>
                        <a:t> </a:t>
                      </a:r>
                      <a:r>
                        <a:rPr lang="el-GR" sz="1600">
                          <a:latin typeface="Calibri"/>
                          <a:ea typeface="Calibri"/>
                          <a:cs typeface="Calibri"/>
                        </a:rPr>
                        <a:t>προστασία</a:t>
                      </a:r>
                      <a:r>
                        <a:rPr lang="el-GR" sz="1600" spc="380">
                          <a:latin typeface="Calibri"/>
                          <a:ea typeface="Calibri"/>
                          <a:cs typeface="Calibri"/>
                        </a:rPr>
                        <a:t> </a:t>
                      </a:r>
                      <a:r>
                        <a:rPr lang="el-GR" sz="1600">
                          <a:latin typeface="Calibri"/>
                          <a:ea typeface="Calibri"/>
                          <a:cs typeface="Calibri"/>
                        </a:rPr>
                        <a:t>δασών</a:t>
                      </a:r>
                      <a:r>
                        <a:rPr lang="el-GR" sz="1600" spc="385">
                          <a:latin typeface="Calibri"/>
                          <a:ea typeface="Calibri"/>
                          <a:cs typeface="Calibri"/>
                        </a:rPr>
                        <a:t> </a:t>
                      </a:r>
                      <a:r>
                        <a:rPr lang="el-GR" sz="1600" spc="-25">
                          <a:latin typeface="Calibri"/>
                          <a:ea typeface="Calibri"/>
                          <a:cs typeface="Calibri"/>
                        </a:rPr>
                        <a:t>από</a:t>
                      </a:r>
                      <a:endParaRPr lang="el-GR" sz="1600">
                        <a:latin typeface="Calibri"/>
                        <a:ea typeface="Calibri"/>
                        <a:cs typeface="Calibri"/>
                      </a:endParaRPr>
                    </a:p>
                    <a:p>
                      <a:pPr marL="68580">
                        <a:lnSpc>
                          <a:spcPts val="1260"/>
                        </a:lnSpc>
                        <a:spcAft>
                          <a:spcPts val="0"/>
                        </a:spcAft>
                      </a:pPr>
                      <a:r>
                        <a:rPr lang="el-GR" sz="1600">
                          <a:latin typeface="Calibri"/>
                          <a:ea typeface="Calibri"/>
                          <a:cs typeface="Calibri"/>
                        </a:rPr>
                        <a:t>πυρκαγιές</a:t>
                      </a:r>
                      <a:r>
                        <a:rPr lang="el-GR" sz="1600" spc="-20">
                          <a:latin typeface="Calibri"/>
                          <a:ea typeface="Calibri"/>
                          <a:cs typeface="Calibri"/>
                        </a:rPr>
                        <a:t> </a:t>
                      </a:r>
                      <a:r>
                        <a:rPr lang="el-GR" sz="1600">
                          <a:latin typeface="Calibri"/>
                          <a:ea typeface="Calibri"/>
                          <a:cs typeface="Calibri"/>
                        </a:rPr>
                        <a:t>–</a:t>
                      </a:r>
                      <a:r>
                        <a:rPr lang="el-GR" sz="1600" spc="-20">
                          <a:latin typeface="Calibri"/>
                          <a:ea typeface="Calibri"/>
                          <a:cs typeface="Calibri"/>
                        </a:rPr>
                        <a:t> </a:t>
                      </a:r>
                      <a:r>
                        <a:rPr lang="el-GR" sz="1600">
                          <a:latin typeface="Calibri"/>
                          <a:ea typeface="Calibri"/>
                          <a:cs typeface="Calibri"/>
                        </a:rPr>
                        <a:t>εκχερσώσεις</a:t>
                      </a:r>
                      <a:r>
                        <a:rPr lang="el-GR" sz="1600" spc="-25">
                          <a:latin typeface="Calibri"/>
                          <a:ea typeface="Calibri"/>
                          <a:cs typeface="Calibri"/>
                        </a:rPr>
                        <a:t> </a:t>
                      </a:r>
                      <a:r>
                        <a:rPr lang="el-GR" sz="1600">
                          <a:latin typeface="Calibri"/>
                          <a:ea typeface="Calibri"/>
                          <a:cs typeface="Calibri"/>
                        </a:rPr>
                        <a:t>που</a:t>
                      </a:r>
                      <a:r>
                        <a:rPr lang="el-GR" sz="1600" spc="-20">
                          <a:latin typeface="Calibri"/>
                          <a:ea typeface="Calibri"/>
                          <a:cs typeface="Calibri"/>
                        </a:rPr>
                        <a:t> </a:t>
                      </a:r>
                      <a:r>
                        <a:rPr lang="el-GR" sz="1600">
                          <a:latin typeface="Calibri"/>
                          <a:ea typeface="Calibri"/>
                          <a:cs typeface="Calibri"/>
                        </a:rPr>
                        <a:t>θα</a:t>
                      </a:r>
                      <a:r>
                        <a:rPr lang="el-GR" sz="1600" spc="-15">
                          <a:latin typeface="Calibri"/>
                          <a:ea typeface="Calibri"/>
                          <a:cs typeface="Calibri"/>
                        </a:rPr>
                        <a:t> </a:t>
                      </a:r>
                      <a:r>
                        <a:rPr lang="el-GR" sz="1600">
                          <a:latin typeface="Calibri"/>
                          <a:ea typeface="Calibri"/>
                          <a:cs typeface="Calibri"/>
                        </a:rPr>
                        <a:t>μπορούσαν</a:t>
                      </a:r>
                      <a:r>
                        <a:rPr lang="el-GR" sz="1600" spc="-15">
                          <a:latin typeface="Calibri"/>
                          <a:ea typeface="Calibri"/>
                          <a:cs typeface="Calibri"/>
                        </a:rPr>
                        <a:t> </a:t>
                      </a:r>
                      <a:r>
                        <a:rPr lang="el-GR" sz="1600">
                          <a:latin typeface="Calibri"/>
                          <a:ea typeface="Calibri"/>
                          <a:cs typeface="Calibri"/>
                        </a:rPr>
                        <a:t>να</a:t>
                      </a:r>
                      <a:r>
                        <a:rPr lang="el-GR" sz="1600" spc="-15">
                          <a:latin typeface="Calibri"/>
                          <a:ea typeface="Calibri"/>
                          <a:cs typeface="Calibri"/>
                        </a:rPr>
                        <a:t> </a:t>
                      </a:r>
                      <a:r>
                        <a:rPr lang="el-GR" sz="1600">
                          <a:latin typeface="Calibri"/>
                          <a:ea typeface="Calibri"/>
                          <a:cs typeface="Calibri"/>
                        </a:rPr>
                        <a:t>επιτείνουν</a:t>
                      </a:r>
                      <a:r>
                        <a:rPr lang="el-GR" sz="1600" spc="-10">
                          <a:latin typeface="Calibri"/>
                          <a:ea typeface="Calibri"/>
                          <a:cs typeface="Calibri"/>
                        </a:rPr>
                        <a:t> </a:t>
                      </a:r>
                      <a:r>
                        <a:rPr lang="el-GR" sz="1600">
                          <a:latin typeface="Calibri"/>
                          <a:ea typeface="Calibri"/>
                          <a:cs typeface="Calibri"/>
                        </a:rPr>
                        <a:t>τη</a:t>
                      </a:r>
                      <a:r>
                        <a:rPr lang="el-GR" sz="1600" spc="-15">
                          <a:latin typeface="Calibri"/>
                          <a:ea typeface="Calibri"/>
                          <a:cs typeface="Calibri"/>
                        </a:rPr>
                        <a:t> </a:t>
                      </a:r>
                      <a:r>
                        <a:rPr lang="el-GR" sz="1600" spc="-10">
                          <a:latin typeface="Calibri"/>
                          <a:ea typeface="Calibri"/>
                          <a:cs typeface="Calibri"/>
                        </a:rPr>
                        <a:t>διάβρωση.</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408282">
                <a:tc vMerge="1">
                  <a:txBody>
                    <a:bodyPr/>
                    <a:lstStyle/>
                    <a:p>
                      <a:endParaRPr lang="el-GR"/>
                    </a:p>
                  </a:txBody>
                  <a:tcPr/>
                </a:tc>
                <a:tc>
                  <a:txBody>
                    <a:bodyPr/>
                    <a:lstStyle/>
                    <a:p>
                      <a:pPr marR="106045" algn="r">
                        <a:spcBef>
                          <a:spcPts val="655"/>
                        </a:spcBef>
                        <a:spcAft>
                          <a:spcPts val="0"/>
                        </a:spcAft>
                      </a:pPr>
                      <a:r>
                        <a:rPr lang="en-US" sz="1600" b="1" spc="-25" dirty="0">
                          <a:latin typeface="Calibri"/>
                          <a:ea typeface="Calibri"/>
                          <a:cs typeface="Calibri"/>
                        </a:rPr>
                        <a:t>16</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325"/>
                        </a:lnSpc>
                        <a:spcAft>
                          <a:spcPts val="0"/>
                        </a:spcAft>
                      </a:pPr>
                      <a:r>
                        <a:rPr lang="el-GR" sz="1600" dirty="0">
                          <a:latin typeface="Calibri"/>
                          <a:ea typeface="Calibri"/>
                          <a:cs typeface="Calibri"/>
                        </a:rPr>
                        <a:t>Υιοθέτηση</a:t>
                      </a:r>
                      <a:r>
                        <a:rPr lang="el-GR" sz="1600" spc="115" dirty="0">
                          <a:latin typeface="Calibri"/>
                          <a:ea typeface="Calibri"/>
                          <a:cs typeface="Calibri"/>
                        </a:rPr>
                        <a:t> </a:t>
                      </a:r>
                      <a:r>
                        <a:rPr lang="el-GR" sz="1600" dirty="0">
                          <a:latin typeface="Calibri"/>
                          <a:ea typeface="Calibri"/>
                          <a:cs typeface="Calibri"/>
                        </a:rPr>
                        <a:t>αρχών</a:t>
                      </a:r>
                      <a:r>
                        <a:rPr lang="el-GR" sz="1600" spc="105" dirty="0">
                          <a:latin typeface="Calibri"/>
                          <a:ea typeface="Calibri"/>
                          <a:cs typeface="Calibri"/>
                        </a:rPr>
                        <a:t> </a:t>
                      </a:r>
                      <a:r>
                        <a:rPr lang="el-GR" sz="1600" dirty="0">
                          <a:latin typeface="Calibri"/>
                          <a:ea typeface="Calibri"/>
                          <a:cs typeface="Calibri"/>
                        </a:rPr>
                        <a:t>ολοκληρωμένου</a:t>
                      </a:r>
                      <a:r>
                        <a:rPr lang="el-GR" sz="1600" spc="125" dirty="0">
                          <a:latin typeface="Calibri"/>
                          <a:ea typeface="Calibri"/>
                          <a:cs typeface="Calibri"/>
                        </a:rPr>
                        <a:t> </a:t>
                      </a:r>
                      <a:r>
                        <a:rPr lang="el-GR" sz="1600" dirty="0">
                          <a:latin typeface="Calibri"/>
                          <a:ea typeface="Calibri"/>
                          <a:cs typeface="Calibri"/>
                        </a:rPr>
                        <a:t>σχεδιασμού</a:t>
                      </a:r>
                      <a:r>
                        <a:rPr lang="el-GR" sz="1600" spc="125" dirty="0">
                          <a:latin typeface="Calibri"/>
                          <a:ea typeface="Calibri"/>
                          <a:cs typeface="Calibri"/>
                        </a:rPr>
                        <a:t> </a:t>
                      </a:r>
                      <a:r>
                        <a:rPr lang="el-GR" sz="1600" dirty="0">
                          <a:latin typeface="Calibri"/>
                          <a:ea typeface="Calibri"/>
                          <a:cs typeface="Calibri"/>
                        </a:rPr>
                        <a:t>διαχείρισης</a:t>
                      </a:r>
                      <a:r>
                        <a:rPr lang="el-GR" sz="1600" spc="125" dirty="0">
                          <a:latin typeface="Calibri"/>
                          <a:ea typeface="Calibri"/>
                          <a:cs typeface="Calibri"/>
                        </a:rPr>
                        <a:t> </a:t>
                      </a:r>
                      <a:r>
                        <a:rPr lang="el-GR" sz="1600" dirty="0">
                          <a:latin typeface="Calibri"/>
                          <a:ea typeface="Calibri"/>
                          <a:cs typeface="Calibri"/>
                        </a:rPr>
                        <a:t>της</a:t>
                      </a:r>
                      <a:r>
                        <a:rPr lang="el-GR" sz="1600" spc="115" dirty="0">
                          <a:latin typeface="Calibri"/>
                          <a:ea typeface="Calibri"/>
                          <a:cs typeface="Calibri"/>
                        </a:rPr>
                        <a:t> </a:t>
                      </a:r>
                      <a:r>
                        <a:rPr lang="el-GR" sz="1600" dirty="0">
                          <a:latin typeface="Calibri"/>
                          <a:ea typeface="Calibri"/>
                          <a:cs typeface="Calibri"/>
                        </a:rPr>
                        <a:t>παράκτιας</a:t>
                      </a:r>
                      <a:r>
                        <a:rPr lang="el-GR" sz="1600" spc="125" dirty="0">
                          <a:latin typeface="Calibri"/>
                          <a:ea typeface="Calibri"/>
                          <a:cs typeface="Calibri"/>
                        </a:rPr>
                        <a:t> </a:t>
                      </a:r>
                      <a:r>
                        <a:rPr lang="el-GR" sz="1600" spc="-10" dirty="0">
                          <a:latin typeface="Calibri"/>
                          <a:ea typeface="Calibri"/>
                          <a:cs typeface="Calibri"/>
                        </a:rPr>
                        <a:t>ζώνης</a:t>
                      </a:r>
                      <a:endParaRPr lang="el-GR" sz="1600" dirty="0">
                        <a:latin typeface="Calibri"/>
                        <a:ea typeface="Calibri"/>
                        <a:cs typeface="Calibri"/>
                      </a:endParaRPr>
                    </a:p>
                    <a:p>
                      <a:pPr marL="68580">
                        <a:lnSpc>
                          <a:spcPts val="1260"/>
                        </a:lnSpc>
                        <a:spcAft>
                          <a:spcPts val="0"/>
                        </a:spcAft>
                      </a:pPr>
                      <a:r>
                        <a:rPr lang="en-US" sz="1600" dirty="0" err="1">
                          <a:latin typeface="Calibri"/>
                          <a:ea typeface="Calibri"/>
                          <a:cs typeface="Calibri"/>
                        </a:rPr>
                        <a:t>λαμβάνοντας</a:t>
                      </a:r>
                      <a:r>
                        <a:rPr lang="en-US" sz="1600" spc="-25" dirty="0">
                          <a:latin typeface="Calibri"/>
                          <a:ea typeface="Calibri"/>
                          <a:cs typeface="Calibri"/>
                        </a:rPr>
                        <a:t> </a:t>
                      </a:r>
                      <a:r>
                        <a:rPr lang="en-US" sz="1600" dirty="0" err="1">
                          <a:latin typeface="Calibri"/>
                          <a:ea typeface="Calibri"/>
                          <a:cs typeface="Calibri"/>
                        </a:rPr>
                        <a:t>υπόψη</a:t>
                      </a:r>
                      <a:r>
                        <a:rPr lang="en-US" sz="1600" spc="-35" dirty="0">
                          <a:latin typeface="Calibri"/>
                          <a:ea typeface="Calibri"/>
                          <a:cs typeface="Calibri"/>
                        </a:rPr>
                        <a:t> </a:t>
                      </a:r>
                      <a:r>
                        <a:rPr lang="en-US" sz="1600" dirty="0" err="1">
                          <a:latin typeface="Calibri"/>
                          <a:ea typeface="Calibri"/>
                          <a:cs typeface="Calibri"/>
                        </a:rPr>
                        <a:t>καλές</a:t>
                      </a:r>
                      <a:r>
                        <a:rPr lang="en-US" sz="1600" spc="-30" dirty="0">
                          <a:latin typeface="Calibri"/>
                          <a:ea typeface="Calibri"/>
                          <a:cs typeface="Calibri"/>
                        </a:rPr>
                        <a:t> </a:t>
                      </a:r>
                      <a:r>
                        <a:rPr lang="en-US" sz="1600" spc="-10" dirty="0" err="1">
                          <a:latin typeface="Calibri"/>
                          <a:ea typeface="Calibri"/>
                          <a:cs typeface="Calibri"/>
                        </a:rPr>
                        <a:t>πρακτικές</a:t>
                      </a:r>
                      <a:r>
                        <a:rPr lang="en-US" sz="1600" spc="-10" dirty="0">
                          <a:latin typeface="Calibri"/>
                          <a:ea typeface="Calibri"/>
                          <a:cs typeface="Calibri"/>
                        </a:rPr>
                        <a:t>.</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51251">
                <a:tc vMerge="1">
                  <a:txBody>
                    <a:bodyPr/>
                    <a:lstStyle/>
                    <a:p>
                      <a:endParaRPr lang="el-GR"/>
                    </a:p>
                  </a:txBody>
                  <a:tcPr/>
                </a:tc>
                <a:tc>
                  <a:txBody>
                    <a:bodyPr/>
                    <a:lstStyle/>
                    <a:p>
                      <a:pPr marR="106045" algn="r">
                        <a:lnSpc>
                          <a:spcPts val="1240"/>
                        </a:lnSpc>
                        <a:spcAft>
                          <a:spcPts val="0"/>
                        </a:spcAft>
                      </a:pPr>
                      <a:r>
                        <a:rPr lang="en-US" sz="1600" b="1" spc="-25" dirty="0">
                          <a:latin typeface="Calibri"/>
                          <a:ea typeface="Calibri"/>
                          <a:cs typeface="Calibri"/>
                        </a:rPr>
                        <a:t>17</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ts val="1240"/>
                        </a:lnSpc>
                        <a:spcAft>
                          <a:spcPts val="0"/>
                        </a:spcAft>
                      </a:pPr>
                      <a:r>
                        <a:rPr lang="el-GR" sz="1600">
                          <a:latin typeface="Calibri"/>
                          <a:ea typeface="Calibri"/>
                          <a:cs typeface="Calibri"/>
                        </a:rPr>
                        <a:t>Συμβολή</a:t>
                      </a:r>
                      <a:r>
                        <a:rPr lang="el-GR" sz="1600" spc="-45">
                          <a:latin typeface="Calibri"/>
                          <a:ea typeface="Calibri"/>
                          <a:cs typeface="Calibri"/>
                        </a:rPr>
                        <a:t> </a:t>
                      </a:r>
                      <a:r>
                        <a:rPr lang="el-GR" sz="1600">
                          <a:latin typeface="Calibri"/>
                          <a:ea typeface="Calibri"/>
                          <a:cs typeface="Calibri"/>
                        </a:rPr>
                        <a:t>στην</a:t>
                      </a:r>
                      <a:r>
                        <a:rPr lang="el-GR" sz="1600" spc="-25">
                          <a:latin typeface="Calibri"/>
                          <a:ea typeface="Calibri"/>
                          <a:cs typeface="Calibri"/>
                        </a:rPr>
                        <a:t> </a:t>
                      </a:r>
                      <a:r>
                        <a:rPr lang="el-GR" sz="1600">
                          <a:latin typeface="Calibri"/>
                          <a:ea typeface="Calibri"/>
                          <a:cs typeface="Calibri"/>
                        </a:rPr>
                        <a:t>αειφόρο</a:t>
                      </a:r>
                      <a:r>
                        <a:rPr lang="el-GR" sz="1600" spc="-25">
                          <a:latin typeface="Calibri"/>
                          <a:ea typeface="Calibri"/>
                          <a:cs typeface="Calibri"/>
                        </a:rPr>
                        <a:t> </a:t>
                      </a:r>
                      <a:r>
                        <a:rPr lang="el-GR" sz="1600">
                          <a:latin typeface="Calibri"/>
                          <a:ea typeface="Calibri"/>
                          <a:cs typeface="Calibri"/>
                        </a:rPr>
                        <a:t>οργάνωση</a:t>
                      </a:r>
                      <a:r>
                        <a:rPr lang="el-GR" sz="1600" spc="-25">
                          <a:latin typeface="Calibri"/>
                          <a:ea typeface="Calibri"/>
                          <a:cs typeface="Calibri"/>
                        </a:rPr>
                        <a:t> </a:t>
                      </a:r>
                      <a:r>
                        <a:rPr lang="el-GR" sz="1600">
                          <a:latin typeface="Calibri"/>
                          <a:ea typeface="Calibri"/>
                          <a:cs typeface="Calibri"/>
                        </a:rPr>
                        <a:t>των</a:t>
                      </a:r>
                      <a:r>
                        <a:rPr lang="el-GR" sz="1600" spc="-25">
                          <a:latin typeface="Calibri"/>
                          <a:ea typeface="Calibri"/>
                          <a:cs typeface="Calibri"/>
                        </a:rPr>
                        <a:t> </a:t>
                      </a:r>
                      <a:r>
                        <a:rPr lang="el-GR" sz="1600">
                          <a:latin typeface="Calibri"/>
                          <a:ea typeface="Calibri"/>
                          <a:cs typeface="Calibri"/>
                        </a:rPr>
                        <a:t>χρήσεων</a:t>
                      </a:r>
                      <a:r>
                        <a:rPr lang="el-GR" sz="1600" spc="-25">
                          <a:latin typeface="Calibri"/>
                          <a:ea typeface="Calibri"/>
                          <a:cs typeface="Calibri"/>
                        </a:rPr>
                        <a:t> </a:t>
                      </a:r>
                      <a:r>
                        <a:rPr lang="el-GR" sz="1600" spc="-20">
                          <a:latin typeface="Calibri"/>
                          <a:ea typeface="Calibri"/>
                          <a:cs typeface="Calibri"/>
                        </a:rPr>
                        <a:t>γης.</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82863">
                <a:tc rowSpan="5">
                  <a:txBody>
                    <a:bodyPr/>
                    <a:lstStyle/>
                    <a:p>
                      <a:pPr marL="71755" algn="ctr">
                        <a:spcBef>
                          <a:spcPts val="705"/>
                        </a:spcBef>
                        <a:spcAft>
                          <a:spcPts val="0"/>
                        </a:spcAft>
                      </a:pPr>
                      <a:r>
                        <a:rPr lang="en-US" sz="1600" b="1" dirty="0" err="1">
                          <a:latin typeface="Calibri"/>
                          <a:ea typeface="Calibri"/>
                          <a:cs typeface="Calibri"/>
                        </a:rPr>
                        <a:t>Πληθυσμός</a:t>
                      </a:r>
                      <a:r>
                        <a:rPr lang="en-US" sz="1600" b="1" spc="-10" dirty="0">
                          <a:latin typeface="Calibri"/>
                          <a:ea typeface="Calibri"/>
                          <a:cs typeface="Calibri"/>
                        </a:rPr>
                        <a:t> </a:t>
                      </a:r>
                      <a:r>
                        <a:rPr lang="en-US" sz="1600" b="1" dirty="0">
                          <a:latin typeface="Calibri"/>
                          <a:ea typeface="Calibri"/>
                          <a:cs typeface="Calibri"/>
                        </a:rPr>
                        <a:t>-</a:t>
                      </a:r>
                      <a:r>
                        <a:rPr lang="en-US" sz="1600" b="1" spc="-10" dirty="0">
                          <a:latin typeface="Calibri"/>
                          <a:ea typeface="Calibri"/>
                          <a:cs typeface="Calibri"/>
                        </a:rPr>
                        <a:t> </a:t>
                      </a:r>
                      <a:r>
                        <a:rPr lang="en-US" sz="1600" b="1" spc="-10" dirty="0" err="1">
                          <a:latin typeface="Calibri"/>
                          <a:ea typeface="Calibri"/>
                          <a:cs typeface="Calibri"/>
                        </a:rPr>
                        <a:t>Υγεία</a:t>
                      </a:r>
                      <a:endParaRPr lang="el-GR" sz="1600" dirty="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5"/>
                        </a:spcBef>
                        <a:spcAft>
                          <a:spcPts val="0"/>
                        </a:spcAft>
                      </a:pPr>
                      <a:endParaRPr lang="en-US" sz="1600" dirty="0">
                        <a:latin typeface="Calibri"/>
                        <a:ea typeface="Calibri"/>
                        <a:cs typeface="Calibri"/>
                      </a:endParaRPr>
                    </a:p>
                    <a:p>
                      <a:pPr marR="106045" algn="r">
                        <a:spcAft>
                          <a:spcPts val="0"/>
                        </a:spcAft>
                      </a:pPr>
                      <a:r>
                        <a:rPr lang="en-US" sz="1600" b="1" spc="-25" dirty="0">
                          <a:latin typeface="Calibri"/>
                          <a:ea typeface="Calibri"/>
                          <a:cs typeface="Calibri"/>
                        </a:rPr>
                        <a:t>18</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800"/>
                        </a:spcBef>
                        <a:spcAft>
                          <a:spcPts val="0"/>
                        </a:spcAft>
                      </a:pPr>
                      <a:r>
                        <a:rPr lang="el-GR" sz="1600" dirty="0">
                          <a:latin typeface="Calibri"/>
                          <a:ea typeface="Calibri"/>
                          <a:cs typeface="Calibri"/>
                        </a:rPr>
                        <a:t>Δημιουργία</a:t>
                      </a:r>
                      <a:r>
                        <a:rPr lang="el-GR" sz="1600" spc="400" dirty="0">
                          <a:latin typeface="Calibri"/>
                          <a:ea typeface="Calibri"/>
                          <a:cs typeface="Calibri"/>
                        </a:rPr>
                        <a:t> </a:t>
                      </a:r>
                      <a:r>
                        <a:rPr lang="el-GR" sz="1600" dirty="0">
                          <a:latin typeface="Calibri"/>
                          <a:ea typeface="Calibri"/>
                          <a:cs typeface="Calibri"/>
                        </a:rPr>
                        <a:t>προϋποθέσεων</a:t>
                      </a:r>
                      <a:r>
                        <a:rPr lang="el-GR" sz="1600" spc="400" dirty="0">
                          <a:latin typeface="Calibri"/>
                          <a:ea typeface="Calibri"/>
                          <a:cs typeface="Calibri"/>
                        </a:rPr>
                        <a:t> </a:t>
                      </a:r>
                      <a:r>
                        <a:rPr lang="el-GR" sz="1600" dirty="0">
                          <a:latin typeface="Calibri"/>
                          <a:ea typeface="Calibri"/>
                          <a:cs typeface="Calibri"/>
                        </a:rPr>
                        <a:t>για</a:t>
                      </a:r>
                      <a:r>
                        <a:rPr lang="el-GR" sz="1600" spc="400" dirty="0">
                          <a:latin typeface="Calibri"/>
                          <a:ea typeface="Calibri"/>
                          <a:cs typeface="Calibri"/>
                        </a:rPr>
                        <a:t> </a:t>
                      </a:r>
                      <a:r>
                        <a:rPr lang="el-GR" sz="1600" dirty="0">
                          <a:latin typeface="Calibri"/>
                          <a:ea typeface="Calibri"/>
                          <a:cs typeface="Calibri"/>
                        </a:rPr>
                        <a:t>τη</a:t>
                      </a:r>
                      <a:r>
                        <a:rPr lang="el-GR" sz="1600" spc="400" dirty="0">
                          <a:latin typeface="Calibri"/>
                          <a:ea typeface="Calibri"/>
                          <a:cs typeface="Calibri"/>
                        </a:rPr>
                        <a:t> </a:t>
                      </a:r>
                      <a:r>
                        <a:rPr lang="el-GR" sz="1600" dirty="0">
                          <a:latin typeface="Calibri"/>
                          <a:ea typeface="Calibri"/>
                          <a:cs typeface="Calibri"/>
                        </a:rPr>
                        <a:t>βελτίωση</a:t>
                      </a:r>
                      <a:r>
                        <a:rPr lang="el-GR" sz="1600" spc="400" dirty="0">
                          <a:latin typeface="Calibri"/>
                          <a:ea typeface="Calibri"/>
                          <a:cs typeface="Calibri"/>
                        </a:rPr>
                        <a:t> </a:t>
                      </a:r>
                      <a:r>
                        <a:rPr lang="el-GR" sz="1600" dirty="0">
                          <a:latin typeface="Calibri"/>
                          <a:ea typeface="Calibri"/>
                          <a:cs typeface="Calibri"/>
                        </a:rPr>
                        <a:t>της</a:t>
                      </a:r>
                      <a:r>
                        <a:rPr lang="el-GR" sz="1600" spc="400" dirty="0">
                          <a:latin typeface="Calibri"/>
                          <a:ea typeface="Calibri"/>
                          <a:cs typeface="Calibri"/>
                        </a:rPr>
                        <a:t> </a:t>
                      </a:r>
                      <a:r>
                        <a:rPr lang="el-GR" sz="1600" dirty="0">
                          <a:latin typeface="Calibri"/>
                          <a:ea typeface="Calibri"/>
                          <a:cs typeface="Calibri"/>
                        </a:rPr>
                        <a:t>υγείας</a:t>
                      </a:r>
                      <a:r>
                        <a:rPr lang="el-GR" sz="1600" spc="400" dirty="0">
                          <a:latin typeface="Calibri"/>
                          <a:ea typeface="Calibri"/>
                          <a:cs typeface="Calibri"/>
                        </a:rPr>
                        <a:t> </a:t>
                      </a:r>
                      <a:r>
                        <a:rPr lang="el-GR" sz="1600" dirty="0">
                          <a:latin typeface="Calibri"/>
                          <a:ea typeface="Calibri"/>
                          <a:cs typeface="Calibri"/>
                        </a:rPr>
                        <a:t>και</a:t>
                      </a:r>
                      <a:r>
                        <a:rPr lang="el-GR" sz="1600" spc="400" dirty="0">
                          <a:latin typeface="Calibri"/>
                          <a:ea typeface="Calibri"/>
                          <a:cs typeface="Calibri"/>
                        </a:rPr>
                        <a:t> </a:t>
                      </a:r>
                      <a:r>
                        <a:rPr lang="el-GR" sz="1600" dirty="0">
                          <a:latin typeface="Calibri"/>
                          <a:ea typeface="Calibri"/>
                          <a:cs typeface="Calibri"/>
                        </a:rPr>
                        <a:t>των</a:t>
                      </a:r>
                      <a:r>
                        <a:rPr lang="el-GR" sz="1600" spc="400" dirty="0">
                          <a:latin typeface="Calibri"/>
                          <a:ea typeface="Calibri"/>
                          <a:cs typeface="Calibri"/>
                        </a:rPr>
                        <a:t> </a:t>
                      </a:r>
                      <a:r>
                        <a:rPr lang="el-GR" sz="1600" dirty="0">
                          <a:latin typeface="Calibri"/>
                          <a:ea typeface="Calibri"/>
                          <a:cs typeface="Calibri"/>
                        </a:rPr>
                        <a:t>συνθηκών </a:t>
                      </a:r>
                      <a:r>
                        <a:rPr lang="el-GR" sz="1600" spc="-10" dirty="0">
                          <a:latin typeface="Calibri"/>
                          <a:ea typeface="Calibri"/>
                          <a:cs typeface="Calibri"/>
                        </a:rPr>
                        <a:t>διαβίωσης.</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13386">
                <a:tc vMerge="1">
                  <a:txBody>
                    <a:bodyPr/>
                    <a:lstStyle/>
                    <a:p>
                      <a:endParaRPr lang="el-GR"/>
                    </a:p>
                  </a:txBody>
                  <a:tcPr/>
                </a:tc>
                <a:tc>
                  <a:txBody>
                    <a:bodyPr/>
                    <a:lstStyle/>
                    <a:p>
                      <a:pPr marR="106045" algn="r">
                        <a:spcBef>
                          <a:spcPts val="520"/>
                        </a:spcBef>
                        <a:spcAft>
                          <a:spcPts val="0"/>
                        </a:spcAft>
                      </a:pPr>
                      <a:r>
                        <a:rPr lang="en-US" sz="1600" b="1" spc="-25" dirty="0">
                          <a:latin typeface="Calibri"/>
                          <a:ea typeface="Calibri"/>
                          <a:cs typeface="Calibri"/>
                        </a:rPr>
                        <a:t>19</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520"/>
                        </a:spcBef>
                        <a:spcAft>
                          <a:spcPts val="0"/>
                        </a:spcAft>
                      </a:pPr>
                      <a:r>
                        <a:rPr lang="el-GR" sz="1600">
                          <a:latin typeface="Calibri"/>
                          <a:ea typeface="Calibri"/>
                          <a:cs typeface="Calibri"/>
                        </a:rPr>
                        <a:t>Ενίσχυση</a:t>
                      </a:r>
                      <a:r>
                        <a:rPr lang="el-GR" sz="1600" spc="-25">
                          <a:latin typeface="Calibri"/>
                          <a:ea typeface="Calibri"/>
                          <a:cs typeface="Calibri"/>
                        </a:rPr>
                        <a:t> </a:t>
                      </a:r>
                      <a:r>
                        <a:rPr lang="el-GR" sz="1600">
                          <a:latin typeface="Calibri"/>
                          <a:ea typeface="Calibri"/>
                          <a:cs typeface="Calibri"/>
                        </a:rPr>
                        <a:t>της</a:t>
                      </a:r>
                      <a:r>
                        <a:rPr lang="el-GR" sz="1600" spc="210">
                          <a:latin typeface="Calibri"/>
                          <a:ea typeface="Calibri"/>
                          <a:cs typeface="Calibri"/>
                        </a:rPr>
                        <a:t> </a:t>
                      </a:r>
                      <a:r>
                        <a:rPr lang="el-GR" sz="1600">
                          <a:latin typeface="Calibri"/>
                          <a:ea typeface="Calibri"/>
                          <a:cs typeface="Calibri"/>
                        </a:rPr>
                        <a:t>απασχόλησης</a:t>
                      </a:r>
                      <a:r>
                        <a:rPr lang="el-GR" sz="1600" spc="-15">
                          <a:latin typeface="Calibri"/>
                          <a:ea typeface="Calibri"/>
                          <a:cs typeface="Calibri"/>
                        </a:rPr>
                        <a:t> </a:t>
                      </a:r>
                      <a:r>
                        <a:rPr lang="el-GR" sz="1600">
                          <a:latin typeface="Calibri"/>
                          <a:ea typeface="Calibri"/>
                          <a:cs typeface="Calibri"/>
                        </a:rPr>
                        <a:t>και</a:t>
                      </a:r>
                      <a:r>
                        <a:rPr lang="el-GR" sz="1600" spc="-30">
                          <a:latin typeface="Calibri"/>
                          <a:ea typeface="Calibri"/>
                          <a:cs typeface="Calibri"/>
                        </a:rPr>
                        <a:t> </a:t>
                      </a:r>
                      <a:r>
                        <a:rPr lang="el-GR" sz="1600">
                          <a:latin typeface="Calibri"/>
                          <a:ea typeface="Calibri"/>
                          <a:cs typeface="Calibri"/>
                        </a:rPr>
                        <a:t>του</a:t>
                      </a:r>
                      <a:r>
                        <a:rPr lang="el-GR" sz="1600" spc="-10">
                          <a:latin typeface="Calibri"/>
                          <a:ea typeface="Calibri"/>
                          <a:cs typeface="Calibri"/>
                        </a:rPr>
                        <a:t> </a:t>
                      </a:r>
                      <a:r>
                        <a:rPr lang="el-GR" sz="1600">
                          <a:latin typeface="Calibri"/>
                          <a:ea typeface="Calibri"/>
                          <a:cs typeface="Calibri"/>
                        </a:rPr>
                        <a:t>τοπικού</a:t>
                      </a:r>
                      <a:r>
                        <a:rPr lang="el-GR" sz="1600" spc="-10">
                          <a:latin typeface="Calibri"/>
                          <a:ea typeface="Calibri"/>
                          <a:cs typeface="Calibri"/>
                        </a:rPr>
                        <a:t> εισοδήματος.</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382863">
                <a:tc vMerge="1">
                  <a:txBody>
                    <a:bodyPr/>
                    <a:lstStyle/>
                    <a:p>
                      <a:endParaRPr lang="el-GR"/>
                    </a:p>
                  </a:txBody>
                  <a:tcPr/>
                </a:tc>
                <a:tc>
                  <a:txBody>
                    <a:bodyPr/>
                    <a:lstStyle/>
                    <a:p>
                      <a:pPr>
                        <a:spcBef>
                          <a:spcPts val="25"/>
                        </a:spcBef>
                        <a:spcAft>
                          <a:spcPts val="0"/>
                        </a:spcAft>
                      </a:pPr>
                      <a:endParaRPr lang="el-GR" sz="1600" dirty="0">
                        <a:latin typeface="Calibri"/>
                        <a:ea typeface="Calibri"/>
                        <a:cs typeface="Calibri"/>
                      </a:endParaRPr>
                    </a:p>
                    <a:p>
                      <a:pPr marR="106045" algn="r">
                        <a:spcAft>
                          <a:spcPts val="0"/>
                        </a:spcAft>
                      </a:pPr>
                      <a:r>
                        <a:rPr lang="en-US" sz="1600" b="1" spc="-25" dirty="0">
                          <a:latin typeface="Calibri"/>
                          <a:ea typeface="Calibri"/>
                          <a:cs typeface="Calibri"/>
                        </a:rPr>
                        <a:t>20</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lnSpc>
                          <a:spcPct val="98000"/>
                        </a:lnSpc>
                        <a:spcBef>
                          <a:spcPts val="415"/>
                        </a:spcBef>
                        <a:spcAft>
                          <a:spcPts val="0"/>
                        </a:spcAft>
                      </a:pPr>
                      <a:r>
                        <a:rPr lang="el-GR" sz="1600" dirty="0">
                          <a:latin typeface="Calibri"/>
                          <a:ea typeface="Calibri"/>
                          <a:cs typeface="Calibri"/>
                        </a:rPr>
                        <a:t>Αναβάθμιση</a:t>
                      </a:r>
                      <a:r>
                        <a:rPr lang="el-GR" sz="1600" spc="200" dirty="0">
                          <a:latin typeface="Calibri"/>
                          <a:ea typeface="Calibri"/>
                          <a:cs typeface="Calibri"/>
                        </a:rPr>
                        <a:t> </a:t>
                      </a:r>
                      <a:r>
                        <a:rPr lang="el-GR" sz="1600" dirty="0">
                          <a:latin typeface="Calibri"/>
                          <a:ea typeface="Calibri"/>
                          <a:cs typeface="Calibri"/>
                        </a:rPr>
                        <a:t>της</a:t>
                      </a:r>
                      <a:r>
                        <a:rPr lang="el-GR" sz="1600" spc="200" dirty="0">
                          <a:latin typeface="Calibri"/>
                          <a:ea typeface="Calibri"/>
                          <a:cs typeface="Calibri"/>
                        </a:rPr>
                        <a:t> </a:t>
                      </a:r>
                      <a:r>
                        <a:rPr lang="el-GR" sz="1600" dirty="0">
                          <a:latin typeface="Calibri"/>
                          <a:ea typeface="Calibri"/>
                          <a:cs typeface="Calibri"/>
                        </a:rPr>
                        <a:t>κινητικότητας,</a:t>
                      </a:r>
                      <a:r>
                        <a:rPr lang="el-GR" sz="1600" spc="200" dirty="0">
                          <a:latin typeface="Calibri"/>
                          <a:ea typeface="Calibri"/>
                          <a:cs typeface="Calibri"/>
                        </a:rPr>
                        <a:t> </a:t>
                      </a:r>
                      <a:r>
                        <a:rPr lang="el-GR" sz="1600" dirty="0">
                          <a:latin typeface="Calibri"/>
                          <a:ea typeface="Calibri"/>
                          <a:cs typeface="Calibri"/>
                        </a:rPr>
                        <a:t>μείωση</a:t>
                      </a:r>
                      <a:r>
                        <a:rPr lang="el-GR" sz="1600" spc="200" dirty="0">
                          <a:latin typeface="Calibri"/>
                          <a:ea typeface="Calibri"/>
                          <a:cs typeface="Calibri"/>
                        </a:rPr>
                        <a:t> </a:t>
                      </a:r>
                      <a:r>
                        <a:rPr lang="el-GR" sz="1600" dirty="0">
                          <a:latin typeface="Calibri"/>
                          <a:ea typeface="Calibri"/>
                          <a:cs typeface="Calibri"/>
                        </a:rPr>
                        <a:t>των</a:t>
                      </a:r>
                      <a:r>
                        <a:rPr lang="el-GR" sz="1600" spc="200" dirty="0">
                          <a:latin typeface="Calibri"/>
                          <a:ea typeface="Calibri"/>
                          <a:cs typeface="Calibri"/>
                        </a:rPr>
                        <a:t> </a:t>
                      </a:r>
                      <a:r>
                        <a:rPr lang="el-GR" sz="1600" dirty="0">
                          <a:latin typeface="Calibri"/>
                          <a:ea typeface="Calibri"/>
                          <a:cs typeface="Calibri"/>
                        </a:rPr>
                        <a:t>μετακινήσεων</a:t>
                      </a:r>
                      <a:r>
                        <a:rPr lang="el-GR" sz="1600" spc="200" dirty="0">
                          <a:latin typeface="Calibri"/>
                          <a:ea typeface="Calibri"/>
                          <a:cs typeface="Calibri"/>
                        </a:rPr>
                        <a:t> </a:t>
                      </a:r>
                      <a:r>
                        <a:rPr lang="el-GR" sz="1600" dirty="0">
                          <a:latin typeface="Calibri"/>
                          <a:ea typeface="Calibri"/>
                          <a:cs typeface="Calibri"/>
                        </a:rPr>
                        <a:t>με</a:t>
                      </a:r>
                      <a:r>
                        <a:rPr lang="el-GR" sz="1600" spc="200" dirty="0">
                          <a:latin typeface="Calibri"/>
                          <a:ea typeface="Calibri"/>
                          <a:cs typeface="Calibri"/>
                        </a:rPr>
                        <a:t> </a:t>
                      </a:r>
                      <a:r>
                        <a:rPr lang="el-GR" sz="1600" dirty="0">
                          <a:latin typeface="Calibri"/>
                          <a:ea typeface="Calibri"/>
                          <a:cs typeface="Calibri"/>
                        </a:rPr>
                        <a:t>ΙΧ,</a:t>
                      </a:r>
                      <a:r>
                        <a:rPr lang="el-GR" sz="1600" spc="200" dirty="0">
                          <a:latin typeface="Calibri"/>
                          <a:ea typeface="Calibri"/>
                          <a:cs typeface="Calibri"/>
                        </a:rPr>
                        <a:t> </a:t>
                      </a:r>
                      <a:r>
                        <a:rPr lang="el-GR" sz="1600" dirty="0">
                          <a:latin typeface="Calibri"/>
                          <a:ea typeface="Calibri"/>
                          <a:cs typeface="Calibri"/>
                        </a:rPr>
                        <a:t>αύξηση</a:t>
                      </a:r>
                      <a:r>
                        <a:rPr lang="el-GR" sz="1600" spc="200" dirty="0">
                          <a:latin typeface="Calibri"/>
                          <a:ea typeface="Calibri"/>
                          <a:cs typeface="Calibri"/>
                        </a:rPr>
                        <a:t> </a:t>
                      </a:r>
                      <a:r>
                        <a:rPr lang="el-GR" sz="1600" dirty="0">
                          <a:latin typeface="Calibri"/>
                          <a:ea typeface="Calibri"/>
                          <a:cs typeface="Calibri"/>
                        </a:rPr>
                        <a:t>της</a:t>
                      </a:r>
                      <a:r>
                        <a:rPr lang="el-GR" sz="1600" spc="200" dirty="0">
                          <a:latin typeface="Calibri"/>
                          <a:ea typeface="Calibri"/>
                          <a:cs typeface="Calibri"/>
                        </a:rPr>
                        <a:t> </a:t>
                      </a:r>
                      <a:r>
                        <a:rPr lang="el-GR" sz="1600" spc="-10" dirty="0">
                          <a:latin typeface="Calibri"/>
                          <a:ea typeface="Calibri"/>
                          <a:cs typeface="Calibri"/>
                        </a:rPr>
                        <a:t>ηλεκτροκίνησης.</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382863">
                <a:tc vMerge="1">
                  <a:txBody>
                    <a:bodyPr/>
                    <a:lstStyle/>
                    <a:p>
                      <a:endParaRPr lang="el-GR"/>
                    </a:p>
                  </a:txBody>
                  <a:tcPr/>
                </a:tc>
                <a:tc>
                  <a:txBody>
                    <a:bodyPr/>
                    <a:lstStyle/>
                    <a:p>
                      <a:pPr>
                        <a:spcBef>
                          <a:spcPts val="35"/>
                        </a:spcBef>
                        <a:spcAft>
                          <a:spcPts val="0"/>
                        </a:spcAft>
                      </a:pPr>
                      <a:endParaRPr lang="el-GR" sz="1600" dirty="0">
                        <a:latin typeface="Calibri"/>
                        <a:ea typeface="Calibri"/>
                        <a:cs typeface="Calibri"/>
                      </a:endParaRPr>
                    </a:p>
                    <a:p>
                      <a:pPr marR="106045" algn="r">
                        <a:spcAft>
                          <a:spcPts val="0"/>
                        </a:spcAft>
                      </a:pPr>
                      <a:r>
                        <a:rPr lang="en-US" sz="1600" b="1" spc="-25" dirty="0">
                          <a:latin typeface="Calibri"/>
                          <a:ea typeface="Calibri"/>
                          <a:cs typeface="Calibri"/>
                        </a:rPr>
                        <a:t>21</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5"/>
                        </a:spcBef>
                        <a:spcAft>
                          <a:spcPts val="0"/>
                        </a:spcAft>
                      </a:pPr>
                      <a:endParaRPr lang="el-GR" sz="1600">
                        <a:latin typeface="Calibri"/>
                        <a:ea typeface="Calibri"/>
                        <a:cs typeface="Calibri"/>
                      </a:endParaRPr>
                    </a:p>
                    <a:p>
                      <a:pPr marL="68580">
                        <a:spcAft>
                          <a:spcPts val="0"/>
                        </a:spcAft>
                      </a:pPr>
                      <a:r>
                        <a:rPr lang="el-GR" sz="1600">
                          <a:latin typeface="Calibri"/>
                          <a:ea typeface="Calibri"/>
                          <a:cs typeface="Calibri"/>
                        </a:rPr>
                        <a:t>Μείωση</a:t>
                      </a:r>
                      <a:r>
                        <a:rPr lang="el-GR" sz="1600" spc="-50">
                          <a:latin typeface="Calibri"/>
                          <a:ea typeface="Calibri"/>
                          <a:cs typeface="Calibri"/>
                        </a:rPr>
                        <a:t> </a:t>
                      </a:r>
                      <a:r>
                        <a:rPr lang="el-GR" sz="1600">
                          <a:latin typeface="Calibri"/>
                          <a:ea typeface="Calibri"/>
                          <a:cs typeface="Calibri"/>
                        </a:rPr>
                        <a:t>του</a:t>
                      </a:r>
                      <a:r>
                        <a:rPr lang="el-GR" sz="1600" spc="-20">
                          <a:latin typeface="Calibri"/>
                          <a:ea typeface="Calibri"/>
                          <a:cs typeface="Calibri"/>
                        </a:rPr>
                        <a:t> </a:t>
                      </a:r>
                      <a:r>
                        <a:rPr lang="el-GR" sz="1600">
                          <a:latin typeface="Calibri"/>
                          <a:ea typeface="Calibri"/>
                          <a:cs typeface="Calibri"/>
                        </a:rPr>
                        <a:t>πληθυσμού</a:t>
                      </a:r>
                      <a:r>
                        <a:rPr lang="el-GR" sz="1600" spc="-30">
                          <a:latin typeface="Calibri"/>
                          <a:ea typeface="Calibri"/>
                          <a:cs typeface="Calibri"/>
                        </a:rPr>
                        <a:t> </a:t>
                      </a:r>
                      <a:r>
                        <a:rPr lang="el-GR" sz="1600">
                          <a:latin typeface="Calibri"/>
                          <a:ea typeface="Calibri"/>
                          <a:cs typeface="Calibri"/>
                        </a:rPr>
                        <a:t>που</a:t>
                      </a:r>
                      <a:r>
                        <a:rPr lang="el-GR" sz="1600" spc="-25">
                          <a:latin typeface="Calibri"/>
                          <a:ea typeface="Calibri"/>
                          <a:cs typeface="Calibri"/>
                        </a:rPr>
                        <a:t> </a:t>
                      </a:r>
                      <a:r>
                        <a:rPr lang="el-GR" sz="1600">
                          <a:latin typeface="Calibri"/>
                          <a:ea typeface="Calibri"/>
                          <a:cs typeface="Calibri"/>
                        </a:rPr>
                        <a:t>εκτίθεται</a:t>
                      </a:r>
                      <a:r>
                        <a:rPr lang="el-GR" sz="1600" spc="-35">
                          <a:latin typeface="Calibri"/>
                          <a:ea typeface="Calibri"/>
                          <a:cs typeface="Calibri"/>
                        </a:rPr>
                        <a:t> </a:t>
                      </a:r>
                      <a:r>
                        <a:rPr lang="el-GR" sz="1600">
                          <a:latin typeface="Calibri"/>
                          <a:ea typeface="Calibri"/>
                          <a:cs typeface="Calibri"/>
                        </a:rPr>
                        <a:t>σε</a:t>
                      </a:r>
                      <a:r>
                        <a:rPr lang="el-GR" sz="1600" spc="-25">
                          <a:latin typeface="Calibri"/>
                          <a:ea typeface="Calibri"/>
                          <a:cs typeface="Calibri"/>
                        </a:rPr>
                        <a:t> </a:t>
                      </a:r>
                      <a:r>
                        <a:rPr lang="el-GR" sz="1600">
                          <a:latin typeface="Calibri"/>
                          <a:ea typeface="Calibri"/>
                          <a:cs typeface="Calibri"/>
                        </a:rPr>
                        <a:t>περιβαλλοντικό</a:t>
                      </a:r>
                      <a:r>
                        <a:rPr lang="el-GR" sz="1600" spc="-25">
                          <a:latin typeface="Calibri"/>
                          <a:ea typeface="Calibri"/>
                          <a:cs typeface="Calibri"/>
                        </a:rPr>
                        <a:t> </a:t>
                      </a:r>
                      <a:r>
                        <a:rPr lang="el-GR" sz="1600" spc="-10">
                          <a:latin typeface="Calibri"/>
                          <a:ea typeface="Calibri"/>
                          <a:cs typeface="Calibri"/>
                        </a:rPr>
                        <a:t>κίνδυνο.</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382863">
                <a:tc vMerge="1">
                  <a:txBody>
                    <a:bodyPr/>
                    <a:lstStyle/>
                    <a:p>
                      <a:endParaRPr lang="el-GR"/>
                    </a:p>
                  </a:txBody>
                  <a:tcPr/>
                </a:tc>
                <a:tc>
                  <a:txBody>
                    <a:bodyPr/>
                    <a:lstStyle/>
                    <a:p>
                      <a:pPr>
                        <a:spcBef>
                          <a:spcPts val="35"/>
                        </a:spcBef>
                        <a:spcAft>
                          <a:spcPts val="0"/>
                        </a:spcAft>
                      </a:pPr>
                      <a:endParaRPr lang="el-GR" sz="1600" dirty="0">
                        <a:latin typeface="Calibri"/>
                        <a:ea typeface="Calibri"/>
                        <a:cs typeface="Calibri"/>
                      </a:endParaRPr>
                    </a:p>
                    <a:p>
                      <a:pPr marR="106045" algn="r">
                        <a:spcAft>
                          <a:spcPts val="0"/>
                        </a:spcAft>
                      </a:pPr>
                      <a:r>
                        <a:rPr lang="en-US" sz="1600" b="1" spc="-25" dirty="0">
                          <a:latin typeface="Calibri"/>
                          <a:ea typeface="Calibri"/>
                          <a:cs typeface="Calibri"/>
                        </a:rPr>
                        <a:t>22</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5"/>
                        </a:spcBef>
                        <a:spcAft>
                          <a:spcPts val="0"/>
                        </a:spcAft>
                      </a:pPr>
                      <a:endParaRPr lang="el-GR" sz="1600">
                        <a:latin typeface="Calibri"/>
                        <a:ea typeface="Calibri"/>
                        <a:cs typeface="Calibri"/>
                      </a:endParaRPr>
                    </a:p>
                    <a:p>
                      <a:pPr marL="68580">
                        <a:spcAft>
                          <a:spcPts val="0"/>
                        </a:spcAft>
                      </a:pPr>
                      <a:r>
                        <a:rPr lang="el-GR" sz="1600">
                          <a:latin typeface="Calibri"/>
                          <a:ea typeface="Calibri"/>
                          <a:cs typeface="Calibri"/>
                        </a:rPr>
                        <a:t>Μείωση</a:t>
                      </a:r>
                      <a:r>
                        <a:rPr lang="el-GR" sz="1600" spc="-35">
                          <a:latin typeface="Calibri"/>
                          <a:ea typeface="Calibri"/>
                          <a:cs typeface="Calibri"/>
                        </a:rPr>
                        <a:t> </a:t>
                      </a:r>
                      <a:r>
                        <a:rPr lang="el-GR" sz="1600">
                          <a:latin typeface="Calibri"/>
                          <a:ea typeface="Calibri"/>
                          <a:cs typeface="Calibri"/>
                        </a:rPr>
                        <a:t>της</a:t>
                      </a:r>
                      <a:r>
                        <a:rPr lang="el-GR" sz="1600" spc="-10">
                          <a:latin typeface="Calibri"/>
                          <a:ea typeface="Calibri"/>
                          <a:cs typeface="Calibri"/>
                        </a:rPr>
                        <a:t> </a:t>
                      </a:r>
                      <a:r>
                        <a:rPr lang="el-GR" sz="1600">
                          <a:latin typeface="Calibri"/>
                          <a:ea typeface="Calibri"/>
                          <a:cs typeface="Calibri"/>
                        </a:rPr>
                        <a:t>έκθεσης</a:t>
                      </a:r>
                      <a:r>
                        <a:rPr lang="el-GR" sz="1600" spc="-20">
                          <a:latin typeface="Calibri"/>
                          <a:ea typeface="Calibri"/>
                          <a:cs typeface="Calibri"/>
                        </a:rPr>
                        <a:t> </a:t>
                      </a:r>
                      <a:r>
                        <a:rPr lang="el-GR" sz="1600">
                          <a:latin typeface="Calibri"/>
                          <a:ea typeface="Calibri"/>
                          <a:cs typeface="Calibri"/>
                        </a:rPr>
                        <a:t>του</a:t>
                      </a:r>
                      <a:r>
                        <a:rPr lang="el-GR" sz="1600" spc="-25">
                          <a:latin typeface="Calibri"/>
                          <a:ea typeface="Calibri"/>
                          <a:cs typeface="Calibri"/>
                        </a:rPr>
                        <a:t> </a:t>
                      </a:r>
                      <a:r>
                        <a:rPr lang="el-GR" sz="1600">
                          <a:latin typeface="Calibri"/>
                          <a:ea typeface="Calibri"/>
                          <a:cs typeface="Calibri"/>
                        </a:rPr>
                        <a:t>τοπικού</a:t>
                      </a:r>
                      <a:r>
                        <a:rPr lang="el-GR" sz="1600" spc="-20">
                          <a:latin typeface="Calibri"/>
                          <a:ea typeface="Calibri"/>
                          <a:cs typeface="Calibri"/>
                        </a:rPr>
                        <a:t> </a:t>
                      </a:r>
                      <a:r>
                        <a:rPr lang="el-GR" sz="1600">
                          <a:latin typeface="Calibri"/>
                          <a:ea typeface="Calibri"/>
                          <a:cs typeface="Calibri"/>
                        </a:rPr>
                        <a:t>πληθυσμού</a:t>
                      </a:r>
                      <a:r>
                        <a:rPr lang="el-GR" sz="1600" spc="-5">
                          <a:latin typeface="Calibri"/>
                          <a:ea typeface="Calibri"/>
                          <a:cs typeface="Calibri"/>
                        </a:rPr>
                        <a:t> </a:t>
                      </a:r>
                      <a:r>
                        <a:rPr lang="el-GR" sz="1600">
                          <a:latin typeface="Calibri"/>
                          <a:ea typeface="Calibri"/>
                          <a:cs typeface="Calibri"/>
                        </a:rPr>
                        <a:t>στον</a:t>
                      </a:r>
                      <a:r>
                        <a:rPr lang="el-GR" sz="1600" spc="-25">
                          <a:latin typeface="Calibri"/>
                          <a:ea typeface="Calibri"/>
                          <a:cs typeface="Calibri"/>
                        </a:rPr>
                        <a:t> </a:t>
                      </a:r>
                      <a:r>
                        <a:rPr lang="el-GR" sz="1600" spc="-10">
                          <a:latin typeface="Calibri"/>
                          <a:ea typeface="Calibri"/>
                          <a:cs typeface="Calibri"/>
                        </a:rPr>
                        <a:t>θόρυβο.</a:t>
                      </a:r>
                      <a:endParaRPr lang="el-GR" sz="160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426773">
                <a:tc rowSpan="3">
                  <a:txBody>
                    <a:bodyPr/>
                    <a:lstStyle/>
                    <a:p>
                      <a:pPr marL="71755" marR="635" algn="ctr">
                        <a:lnSpc>
                          <a:spcPct val="102000"/>
                        </a:lnSpc>
                        <a:spcBef>
                          <a:spcPts val="665"/>
                        </a:spcBef>
                        <a:spcAft>
                          <a:spcPts val="0"/>
                        </a:spcAft>
                      </a:pPr>
                      <a:r>
                        <a:rPr lang="en-US" sz="1400" b="1" spc="-10" dirty="0" err="1">
                          <a:latin typeface="Calibri"/>
                          <a:ea typeface="Calibri"/>
                          <a:cs typeface="Calibri"/>
                        </a:rPr>
                        <a:t>Πολιτισ</a:t>
                      </a:r>
                      <a:r>
                        <a:rPr lang="en-US" sz="1400" b="1" spc="-10" dirty="0">
                          <a:latin typeface="Calibri"/>
                          <a:ea typeface="Calibri"/>
                          <a:cs typeface="Calibri"/>
                        </a:rPr>
                        <a:t> </a:t>
                      </a:r>
                      <a:r>
                        <a:rPr lang="en-US" sz="1400" b="1" spc="-20" dirty="0" err="1">
                          <a:latin typeface="Calibri"/>
                          <a:ea typeface="Calibri"/>
                          <a:cs typeface="Calibri"/>
                        </a:rPr>
                        <a:t>μός</a:t>
                      </a:r>
                      <a:endParaRPr lang="el-GR" sz="1400" dirty="0">
                        <a:latin typeface="Calibri"/>
                        <a:ea typeface="Calibri"/>
                        <a:cs typeface="Calibri"/>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35"/>
                        </a:spcBef>
                        <a:spcAft>
                          <a:spcPts val="0"/>
                        </a:spcAft>
                      </a:pPr>
                      <a:endParaRPr lang="en-US" sz="1600" dirty="0">
                        <a:latin typeface="Calibri"/>
                        <a:ea typeface="Calibri"/>
                        <a:cs typeface="Calibri"/>
                      </a:endParaRPr>
                    </a:p>
                    <a:p>
                      <a:pPr marR="106045" algn="r">
                        <a:spcAft>
                          <a:spcPts val="0"/>
                        </a:spcAft>
                      </a:pPr>
                      <a:r>
                        <a:rPr lang="en-US" sz="1600" b="1" spc="-25" dirty="0">
                          <a:latin typeface="Calibri"/>
                          <a:ea typeface="Calibri"/>
                          <a:cs typeface="Calibri"/>
                        </a:rPr>
                        <a:t>23</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400"/>
                        </a:spcBef>
                        <a:spcAft>
                          <a:spcPts val="0"/>
                        </a:spcAft>
                      </a:pPr>
                      <a:r>
                        <a:rPr lang="el-GR" sz="1600" dirty="0">
                          <a:latin typeface="Calibri"/>
                          <a:ea typeface="Calibri"/>
                          <a:cs typeface="Calibri"/>
                        </a:rPr>
                        <a:t>Προστασία</a:t>
                      </a:r>
                      <a:r>
                        <a:rPr lang="el-GR" sz="1600" spc="200" dirty="0">
                          <a:latin typeface="Calibri"/>
                          <a:ea typeface="Calibri"/>
                          <a:cs typeface="Calibri"/>
                        </a:rPr>
                        <a:t> </a:t>
                      </a:r>
                      <a:r>
                        <a:rPr lang="el-GR" sz="1600" dirty="0">
                          <a:latin typeface="Calibri"/>
                          <a:ea typeface="Calibri"/>
                          <a:cs typeface="Calibri"/>
                        </a:rPr>
                        <a:t>της</a:t>
                      </a:r>
                      <a:r>
                        <a:rPr lang="el-GR" sz="1600" spc="200" dirty="0">
                          <a:latin typeface="Calibri"/>
                          <a:ea typeface="Calibri"/>
                          <a:cs typeface="Calibri"/>
                        </a:rPr>
                        <a:t> </a:t>
                      </a:r>
                      <a:r>
                        <a:rPr lang="el-GR" sz="1600" dirty="0">
                          <a:latin typeface="Calibri"/>
                          <a:ea typeface="Calibri"/>
                          <a:cs typeface="Calibri"/>
                        </a:rPr>
                        <a:t>πολιτιστικής</a:t>
                      </a:r>
                      <a:r>
                        <a:rPr lang="el-GR" sz="1600" spc="200" dirty="0">
                          <a:latin typeface="Calibri"/>
                          <a:ea typeface="Calibri"/>
                          <a:cs typeface="Calibri"/>
                        </a:rPr>
                        <a:t> </a:t>
                      </a:r>
                      <a:r>
                        <a:rPr lang="el-GR" sz="1600" dirty="0">
                          <a:latin typeface="Calibri"/>
                          <a:ea typeface="Calibri"/>
                          <a:cs typeface="Calibri"/>
                        </a:rPr>
                        <a:t>κληρονομιάς</a:t>
                      </a:r>
                      <a:r>
                        <a:rPr lang="el-GR" sz="1600" spc="200" dirty="0">
                          <a:latin typeface="Calibri"/>
                          <a:ea typeface="Calibri"/>
                          <a:cs typeface="Calibri"/>
                        </a:rPr>
                        <a:t> </a:t>
                      </a:r>
                      <a:r>
                        <a:rPr lang="el-GR" sz="1600" dirty="0">
                          <a:latin typeface="Calibri"/>
                          <a:ea typeface="Calibri"/>
                          <a:cs typeface="Calibri"/>
                        </a:rPr>
                        <a:t>με</a:t>
                      </a:r>
                      <a:r>
                        <a:rPr lang="el-GR" sz="1600" spc="200" dirty="0">
                          <a:latin typeface="Calibri"/>
                          <a:ea typeface="Calibri"/>
                          <a:cs typeface="Calibri"/>
                        </a:rPr>
                        <a:t> </a:t>
                      </a:r>
                      <a:r>
                        <a:rPr lang="el-GR" sz="1600" dirty="0">
                          <a:latin typeface="Calibri"/>
                          <a:ea typeface="Calibri"/>
                          <a:cs typeface="Calibri"/>
                        </a:rPr>
                        <a:t>τη</a:t>
                      </a:r>
                      <a:r>
                        <a:rPr lang="el-GR" sz="1600" spc="200" dirty="0">
                          <a:latin typeface="Calibri"/>
                          <a:ea typeface="Calibri"/>
                          <a:cs typeface="Calibri"/>
                        </a:rPr>
                        <a:t> </a:t>
                      </a:r>
                      <a:r>
                        <a:rPr lang="el-GR" sz="1600" dirty="0">
                          <a:latin typeface="Calibri"/>
                          <a:ea typeface="Calibri"/>
                          <a:cs typeface="Calibri"/>
                        </a:rPr>
                        <a:t>δημιουργία</a:t>
                      </a:r>
                      <a:r>
                        <a:rPr lang="el-GR" sz="1600" spc="200" dirty="0">
                          <a:latin typeface="Calibri"/>
                          <a:ea typeface="Calibri"/>
                          <a:cs typeface="Calibri"/>
                        </a:rPr>
                        <a:t> </a:t>
                      </a:r>
                      <a:r>
                        <a:rPr lang="el-GR" sz="1600" dirty="0">
                          <a:latin typeface="Calibri"/>
                          <a:ea typeface="Calibri"/>
                          <a:cs typeface="Calibri"/>
                        </a:rPr>
                        <a:t>νέων</a:t>
                      </a:r>
                      <a:r>
                        <a:rPr lang="el-GR" sz="1600" spc="200" dirty="0">
                          <a:latin typeface="Calibri"/>
                          <a:ea typeface="Calibri"/>
                          <a:cs typeface="Calibri"/>
                        </a:rPr>
                        <a:t> </a:t>
                      </a:r>
                      <a:r>
                        <a:rPr lang="el-GR" sz="1600" dirty="0">
                          <a:latin typeface="Calibri"/>
                          <a:ea typeface="Calibri"/>
                          <a:cs typeface="Calibri"/>
                        </a:rPr>
                        <a:t>πολιτιστικών υποδομών και την ανάδειξη νέων πολιτιστικών προορισμών και διαδρομών.</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84920">
                <a:tc vMerge="1">
                  <a:txBody>
                    <a:bodyPr/>
                    <a:lstStyle/>
                    <a:p>
                      <a:endParaRPr lang="el-GR"/>
                    </a:p>
                  </a:txBody>
                  <a:tcPr/>
                </a:tc>
                <a:tc>
                  <a:txBody>
                    <a:bodyPr/>
                    <a:lstStyle/>
                    <a:p>
                      <a:pPr algn="ctr">
                        <a:spcBef>
                          <a:spcPts val="35"/>
                        </a:spcBef>
                        <a:spcAft>
                          <a:spcPts val="0"/>
                        </a:spcAft>
                      </a:pPr>
                      <a:r>
                        <a:rPr lang="en-US" sz="1600" b="1" spc="-25" dirty="0">
                          <a:latin typeface="Calibri"/>
                          <a:ea typeface="Calibri"/>
                          <a:cs typeface="Calibri"/>
                        </a:rPr>
                        <a:t>24</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400"/>
                        </a:spcBef>
                        <a:spcAft>
                          <a:spcPts val="0"/>
                        </a:spcAft>
                      </a:pPr>
                      <a:r>
                        <a:rPr lang="el-GR" sz="1600" dirty="0">
                          <a:latin typeface="Calibri"/>
                          <a:ea typeface="Calibri"/>
                          <a:cs typeface="Calibri"/>
                        </a:rPr>
                        <a:t>Ανάπλαση</a:t>
                      </a:r>
                      <a:r>
                        <a:rPr lang="el-GR" sz="1600" spc="175" dirty="0">
                          <a:latin typeface="Calibri"/>
                          <a:ea typeface="Calibri"/>
                          <a:cs typeface="Calibri"/>
                        </a:rPr>
                        <a:t> </a:t>
                      </a:r>
                      <a:r>
                        <a:rPr lang="el-GR" sz="1600" dirty="0">
                          <a:latin typeface="Calibri"/>
                          <a:ea typeface="Calibri"/>
                          <a:cs typeface="Calibri"/>
                        </a:rPr>
                        <a:t>υποβαθμισμένων</a:t>
                      </a:r>
                      <a:r>
                        <a:rPr lang="el-GR" sz="1600" spc="-30" dirty="0">
                          <a:latin typeface="Calibri"/>
                          <a:ea typeface="Calibri"/>
                          <a:cs typeface="Calibri"/>
                        </a:rPr>
                        <a:t> </a:t>
                      </a:r>
                      <a:r>
                        <a:rPr lang="el-GR" sz="1600" dirty="0">
                          <a:latin typeface="Calibri"/>
                          <a:ea typeface="Calibri"/>
                          <a:cs typeface="Calibri"/>
                        </a:rPr>
                        <a:t>τοπίων</a:t>
                      </a:r>
                      <a:r>
                        <a:rPr lang="el-GR" sz="1600" spc="-25" dirty="0">
                          <a:latin typeface="Calibri"/>
                          <a:ea typeface="Calibri"/>
                          <a:cs typeface="Calibri"/>
                        </a:rPr>
                        <a:t> </a:t>
                      </a:r>
                      <a:r>
                        <a:rPr lang="el-GR" sz="1600" dirty="0">
                          <a:latin typeface="Calibri"/>
                          <a:ea typeface="Calibri"/>
                          <a:cs typeface="Calibri"/>
                        </a:rPr>
                        <a:t>και</a:t>
                      </a:r>
                      <a:r>
                        <a:rPr lang="el-GR" sz="1600" spc="185" dirty="0">
                          <a:latin typeface="Calibri"/>
                          <a:ea typeface="Calibri"/>
                          <a:cs typeface="Calibri"/>
                        </a:rPr>
                        <a:t> </a:t>
                      </a:r>
                      <a:r>
                        <a:rPr lang="el-GR" sz="1600" dirty="0">
                          <a:latin typeface="Calibri"/>
                          <a:ea typeface="Calibri"/>
                          <a:cs typeface="Calibri"/>
                        </a:rPr>
                        <a:t>εγκαταλειμμένων</a:t>
                      </a:r>
                      <a:r>
                        <a:rPr lang="el-GR" sz="1600" spc="-25" dirty="0">
                          <a:latin typeface="Calibri"/>
                          <a:ea typeface="Calibri"/>
                          <a:cs typeface="Calibri"/>
                        </a:rPr>
                        <a:t> </a:t>
                      </a:r>
                      <a:r>
                        <a:rPr lang="el-GR" sz="1600" spc="-10" dirty="0">
                          <a:latin typeface="Calibri"/>
                          <a:ea typeface="Calibri"/>
                          <a:cs typeface="Calibri"/>
                        </a:rPr>
                        <a:t>χώρων</a:t>
                      </a:r>
                      <a:r>
                        <a:rPr lang="el-GR" sz="1600" b="1" spc="-10" dirty="0">
                          <a:latin typeface="Calibri"/>
                          <a:ea typeface="Calibri"/>
                          <a:cs typeface="Calibri"/>
                        </a:rPr>
                        <a:t>.</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284920">
                <a:tc vMerge="1">
                  <a:txBody>
                    <a:bodyPr/>
                    <a:lstStyle/>
                    <a:p>
                      <a:endParaRPr lang="el-GR"/>
                    </a:p>
                  </a:txBody>
                  <a:tcPr/>
                </a:tc>
                <a:tc>
                  <a:txBody>
                    <a:bodyPr/>
                    <a:lstStyle/>
                    <a:p>
                      <a:pPr algn="ctr">
                        <a:spcBef>
                          <a:spcPts val="35"/>
                        </a:spcBef>
                        <a:spcAft>
                          <a:spcPts val="0"/>
                        </a:spcAft>
                      </a:pPr>
                      <a:r>
                        <a:rPr lang="en-US" sz="1600" b="1" spc="-25" dirty="0">
                          <a:latin typeface="Calibri"/>
                          <a:ea typeface="Calibri"/>
                          <a:cs typeface="Calibri"/>
                        </a:rPr>
                        <a:t>25</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
                        <a:spcBef>
                          <a:spcPts val="400"/>
                        </a:spcBef>
                        <a:spcAft>
                          <a:spcPts val="0"/>
                        </a:spcAft>
                      </a:pPr>
                      <a:r>
                        <a:rPr lang="el-GR" sz="1600" dirty="0">
                          <a:latin typeface="Calibri"/>
                          <a:ea typeface="Calibri"/>
                          <a:cs typeface="Calibri"/>
                        </a:rPr>
                        <a:t>Ενίσχυση</a:t>
                      </a:r>
                      <a:r>
                        <a:rPr lang="el-GR" sz="1600" spc="-40" dirty="0">
                          <a:latin typeface="Calibri"/>
                          <a:ea typeface="Calibri"/>
                          <a:cs typeface="Calibri"/>
                        </a:rPr>
                        <a:t> </a:t>
                      </a:r>
                      <a:r>
                        <a:rPr lang="el-GR" sz="1600" dirty="0">
                          <a:latin typeface="Calibri"/>
                          <a:ea typeface="Calibri"/>
                          <a:cs typeface="Calibri"/>
                        </a:rPr>
                        <a:t>της</a:t>
                      </a:r>
                      <a:r>
                        <a:rPr lang="el-GR" sz="1600" spc="-30" dirty="0">
                          <a:latin typeface="Calibri"/>
                          <a:ea typeface="Calibri"/>
                          <a:cs typeface="Calibri"/>
                        </a:rPr>
                        <a:t> </a:t>
                      </a:r>
                      <a:r>
                        <a:rPr lang="el-GR" sz="1600" dirty="0">
                          <a:latin typeface="Calibri"/>
                          <a:ea typeface="Calibri"/>
                          <a:cs typeface="Calibri"/>
                        </a:rPr>
                        <a:t>δημιουργίας</a:t>
                      </a:r>
                      <a:r>
                        <a:rPr lang="el-GR" sz="1600" spc="185" dirty="0">
                          <a:latin typeface="Calibri"/>
                          <a:ea typeface="Calibri"/>
                          <a:cs typeface="Calibri"/>
                        </a:rPr>
                        <a:t> </a:t>
                      </a:r>
                      <a:r>
                        <a:rPr lang="el-GR" sz="1600" dirty="0">
                          <a:latin typeface="Calibri"/>
                          <a:ea typeface="Calibri"/>
                          <a:cs typeface="Calibri"/>
                        </a:rPr>
                        <a:t>ανοικτών</a:t>
                      </a:r>
                      <a:r>
                        <a:rPr lang="el-GR" sz="1600" spc="-25" dirty="0">
                          <a:latin typeface="Calibri"/>
                          <a:ea typeface="Calibri"/>
                          <a:cs typeface="Calibri"/>
                        </a:rPr>
                        <a:t> </a:t>
                      </a:r>
                      <a:r>
                        <a:rPr lang="el-GR" sz="1600" dirty="0">
                          <a:latin typeface="Calibri"/>
                          <a:ea typeface="Calibri"/>
                          <a:cs typeface="Calibri"/>
                        </a:rPr>
                        <a:t>χώρων,</a:t>
                      </a:r>
                      <a:r>
                        <a:rPr lang="el-GR" sz="1600" spc="-35" dirty="0">
                          <a:latin typeface="Calibri"/>
                          <a:ea typeface="Calibri"/>
                          <a:cs typeface="Calibri"/>
                        </a:rPr>
                        <a:t> </a:t>
                      </a:r>
                      <a:r>
                        <a:rPr lang="el-GR" sz="1600" dirty="0" err="1">
                          <a:latin typeface="Calibri"/>
                          <a:ea typeface="Calibri"/>
                          <a:cs typeface="Calibri"/>
                        </a:rPr>
                        <a:t>προσβάσιμων</a:t>
                      </a:r>
                      <a:r>
                        <a:rPr lang="el-GR" sz="1600" spc="-25" dirty="0">
                          <a:latin typeface="Calibri"/>
                          <a:ea typeface="Calibri"/>
                          <a:cs typeface="Calibri"/>
                        </a:rPr>
                        <a:t> </a:t>
                      </a:r>
                      <a:r>
                        <a:rPr lang="el-GR" sz="1600" dirty="0">
                          <a:latin typeface="Calibri"/>
                          <a:ea typeface="Calibri"/>
                          <a:cs typeface="Calibri"/>
                        </a:rPr>
                        <a:t>στο</a:t>
                      </a:r>
                      <a:r>
                        <a:rPr lang="el-GR" sz="1600" spc="-30" dirty="0">
                          <a:latin typeface="Calibri"/>
                          <a:ea typeface="Calibri"/>
                          <a:cs typeface="Calibri"/>
                        </a:rPr>
                        <a:t> </a:t>
                      </a:r>
                      <a:r>
                        <a:rPr lang="el-GR" sz="1600" spc="-10" dirty="0">
                          <a:latin typeface="Calibri"/>
                          <a:ea typeface="Calibri"/>
                          <a:cs typeface="Calibri"/>
                        </a:rPr>
                        <a:t>κοινό.</a:t>
                      </a:r>
                      <a:endParaRPr lang="el-GR" sz="1600" dirty="0">
                        <a:latin typeface="Calibri"/>
                        <a:ea typeface="Calibri"/>
                        <a:cs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pic>
        <p:nvPicPr>
          <p:cNvPr id="10" name="9 - Εικόνα" descr="6.jpg"/>
          <p:cNvPicPr>
            <a:picLocks noChangeAspect="1"/>
          </p:cNvPicPr>
          <p:nvPr/>
        </p:nvPicPr>
        <p:blipFill>
          <a:blip r:embed="rId4"/>
          <a:stretch>
            <a:fillRect/>
          </a:stretch>
        </p:blipFill>
        <p:spPr>
          <a:xfrm>
            <a:off x="1238863" y="5870682"/>
            <a:ext cx="7506180" cy="5266835"/>
          </a:xfrm>
          <a:prstGeom prst="rect">
            <a:avLst/>
          </a:prstGeom>
        </p:spPr>
      </p:pic>
    </p:spTree>
    <p:extLst>
      <p:ext uri="{BB962C8B-B14F-4D97-AF65-F5344CB8AC3E}">
        <p14:creationId xmlns:p14="http://schemas.microsoft.com/office/powerpoint/2010/main" val="925161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Άξονας Προτεραιότητας 2: Ενεργειακή μετάβαση – Κλιματική Ουδετερότητα</a:t>
            </a:r>
          </a:p>
        </p:txBody>
      </p:sp>
      <p:sp>
        <p:nvSpPr>
          <p:cNvPr id="27" name="26 - TextBox"/>
          <p:cNvSpPr txBox="1"/>
          <p:nvPr/>
        </p:nvSpPr>
        <p:spPr>
          <a:xfrm>
            <a:off x="1881052" y="976540"/>
            <a:ext cx="21172316" cy="11264622"/>
          </a:xfrm>
          <a:prstGeom prst="rect">
            <a:avLst/>
          </a:prstGeom>
          <a:noFill/>
        </p:spPr>
        <p:txBody>
          <a:bodyPr wrap="square" rtlCol="0">
            <a:spAutoFit/>
          </a:bodyPr>
          <a:lstStyle/>
          <a:p>
            <a:pPr algn="just">
              <a:lnSpc>
                <a:spcPct val="150000"/>
              </a:lnSpc>
            </a:pPr>
            <a:r>
              <a:rPr lang="el-GR" sz="3200" dirty="0"/>
              <a:t>Στο Πρόγραμμα  Δίκαιης Αναπτυξιακής Μετάβασης 2021-2027 προβλέπεται το 16% των πόρων, ήτοι τα </a:t>
            </a:r>
            <a:r>
              <a:rPr lang="en-US" sz="3200" dirty="0"/>
              <a:t> </a:t>
            </a:r>
            <a:r>
              <a:rPr lang="el-GR" sz="3200" b="1" dirty="0"/>
              <a:t>250.584.000</a:t>
            </a:r>
            <a:r>
              <a:rPr lang="en-US" sz="3200" b="1" dirty="0"/>
              <a:t> </a:t>
            </a:r>
            <a:r>
              <a:rPr lang="el-GR" sz="3200" b="1" dirty="0"/>
              <a:t>€, </a:t>
            </a:r>
            <a:r>
              <a:rPr lang="el-GR" sz="3200" dirty="0"/>
              <a:t>να δαπανηθούν για την επίτευξη των στόχων της ενεργειακής μετάβασης και της κλιματικής ουδετερότητας. </a:t>
            </a:r>
            <a:endParaRPr lang="en-US" sz="3200" dirty="0"/>
          </a:p>
          <a:p>
            <a:pPr>
              <a:lnSpc>
                <a:spcPct val="150000"/>
              </a:lnSpc>
            </a:pPr>
            <a:r>
              <a:rPr lang="el-GR" sz="3200" b="1" u="sng" dirty="0"/>
              <a:t>Στην Προτεραιότητα 2 ενσωματώνεται η κλιμακούμενη φιλοδοξία για το κλίμα σε διεθνές, ευρωπαϊκό και εθνικό επίπεδο</a:t>
            </a:r>
            <a:r>
              <a:rPr lang="el-GR" sz="3200" dirty="0"/>
              <a:t>, όπως προκύπτει από το πακέτο</a:t>
            </a:r>
            <a:r>
              <a:rPr lang="en-US" sz="3200" dirty="0"/>
              <a:t> </a:t>
            </a:r>
            <a:r>
              <a:rPr lang="el-GR" sz="3200" dirty="0"/>
              <a:t>“</a:t>
            </a:r>
            <a:r>
              <a:rPr lang="el-GR" sz="3200" dirty="0" err="1"/>
              <a:t>Fit</a:t>
            </a:r>
            <a:r>
              <a:rPr lang="el-GR" sz="3200" dirty="0"/>
              <a:t> </a:t>
            </a:r>
            <a:r>
              <a:rPr lang="el-GR" sz="3200" dirty="0" err="1"/>
              <a:t>for</a:t>
            </a:r>
            <a:r>
              <a:rPr lang="el-GR" sz="3200" dirty="0"/>
              <a:t> 55”, το “EU </a:t>
            </a:r>
            <a:r>
              <a:rPr lang="el-GR" sz="3200" dirty="0" err="1"/>
              <a:t>Taxonomy</a:t>
            </a:r>
            <a:r>
              <a:rPr lang="el-GR" sz="3200" dirty="0"/>
              <a:t>”, το “</a:t>
            </a:r>
            <a:r>
              <a:rPr lang="el-GR" sz="3200" dirty="0" err="1"/>
              <a:t>REPowerEU</a:t>
            </a:r>
            <a:r>
              <a:rPr lang="el-GR" sz="3200" dirty="0"/>
              <a:t>” και τις κατευθύνσεις για το πράσινο υδρογόνο.</a:t>
            </a:r>
          </a:p>
          <a:p>
            <a:pPr>
              <a:lnSpc>
                <a:spcPct val="150000"/>
              </a:lnSpc>
            </a:pPr>
            <a:r>
              <a:rPr lang="el-GR" sz="3200" dirty="0"/>
              <a:t>Η Προτεραιότητα 2 επιδιώκει τη μετάβαση σε μία </a:t>
            </a:r>
            <a:r>
              <a:rPr lang="el-GR" sz="3200" b="1" dirty="0"/>
              <a:t>κλιματικά ουδέτερη οικονομία</a:t>
            </a:r>
            <a:r>
              <a:rPr lang="el-GR" sz="3200" dirty="0"/>
              <a:t>, μέσω επενδύσεων</a:t>
            </a:r>
            <a:r>
              <a:rPr lang="en-US" sz="3200" dirty="0"/>
              <a:t> </a:t>
            </a:r>
            <a:r>
              <a:rPr lang="el-GR" sz="3200" dirty="0"/>
              <a:t>ενεργειακής αποδοτικότητας, παραγωγής και</a:t>
            </a:r>
            <a:r>
              <a:rPr lang="en-US" sz="3200" dirty="0"/>
              <a:t> </a:t>
            </a:r>
            <a:r>
              <a:rPr lang="el-GR" sz="3200" dirty="0"/>
              <a:t>αποθήκευσης καθαρής ενέργειας, και χρήσης/αξιοποίησής της από τις τοπικές κοινωνίες.</a:t>
            </a:r>
          </a:p>
          <a:p>
            <a:pPr>
              <a:lnSpc>
                <a:spcPct val="150000"/>
              </a:lnSpc>
            </a:pPr>
            <a:r>
              <a:rPr lang="el-GR" sz="3200" dirty="0"/>
              <a:t> </a:t>
            </a:r>
          </a:p>
          <a:p>
            <a:pPr>
              <a:lnSpc>
                <a:spcPct val="150000"/>
              </a:lnSpc>
            </a:pPr>
            <a:r>
              <a:rPr lang="el-GR" sz="3200" dirty="0"/>
              <a:t>Βασικές </a:t>
            </a:r>
            <a:r>
              <a:rPr lang="el-GR" sz="3200" b="1" dirty="0"/>
              <a:t>ομάδες - στόχοι </a:t>
            </a:r>
            <a:r>
              <a:rPr lang="el-GR" sz="3200" dirty="0"/>
              <a:t>του  άξονα προτεραιότητας 2 του προγράμματος είναι οι εξής</a:t>
            </a:r>
            <a:r>
              <a:rPr lang="el-GR" sz="3200" b="1" dirty="0"/>
              <a:t>:</a:t>
            </a:r>
            <a:endParaRPr lang="el-GR" sz="3200" dirty="0"/>
          </a:p>
          <a:p>
            <a:pPr lvl="1">
              <a:lnSpc>
                <a:spcPct val="150000"/>
              </a:lnSpc>
              <a:buFont typeface="Wingdings" pitchFamily="2" charset="2"/>
              <a:buChar char="§"/>
            </a:pPr>
            <a:r>
              <a:rPr lang="el-GR" sz="3200" dirty="0"/>
              <a:t> Επιχειρήσεις</a:t>
            </a:r>
          </a:p>
          <a:p>
            <a:pPr lvl="1">
              <a:lnSpc>
                <a:spcPct val="150000"/>
              </a:lnSpc>
              <a:buFont typeface="Wingdings" pitchFamily="2" charset="2"/>
              <a:buChar char="§"/>
            </a:pPr>
            <a:r>
              <a:rPr lang="el-GR" sz="3200" dirty="0"/>
              <a:t> Ιδιώτες –Νοικοκυριά</a:t>
            </a:r>
          </a:p>
          <a:p>
            <a:pPr lvl="1">
              <a:lnSpc>
                <a:spcPct val="150000"/>
              </a:lnSpc>
              <a:buFont typeface="Wingdings" pitchFamily="2" charset="2"/>
              <a:buChar char="§"/>
            </a:pPr>
            <a:r>
              <a:rPr lang="el-GR" sz="3200" dirty="0"/>
              <a:t> ΟΤΑ (Δήμοι και Περιφέρειες) και επιχειρήσεις ΟΤΑ</a:t>
            </a:r>
          </a:p>
          <a:p>
            <a:pPr lvl="1">
              <a:lnSpc>
                <a:spcPct val="150000"/>
              </a:lnSpc>
              <a:buFont typeface="Wingdings" pitchFamily="2" charset="2"/>
              <a:buChar char="§"/>
            </a:pPr>
            <a:r>
              <a:rPr lang="el-GR" sz="3200" dirty="0"/>
              <a:t> Οργανισμοί Δημοσίου</a:t>
            </a:r>
          </a:p>
          <a:p>
            <a:pPr lvl="1">
              <a:lnSpc>
                <a:spcPct val="150000"/>
              </a:lnSpc>
              <a:buFont typeface="Wingdings" pitchFamily="2" charset="2"/>
              <a:buChar char="§"/>
            </a:pPr>
            <a:r>
              <a:rPr lang="el-GR" sz="3200" dirty="0"/>
              <a:t> Ερευνητικά κέντρα</a:t>
            </a:r>
          </a:p>
          <a:p>
            <a:pPr algn="just">
              <a:lnSpc>
                <a:spcPct val="150000"/>
              </a:lnSpc>
            </a:pPr>
            <a:endParaRPr lang="el-GR" dirty="0"/>
          </a:p>
        </p:txBody>
      </p:sp>
    </p:spTree>
    <p:extLst>
      <p:ext uri="{BB962C8B-B14F-4D97-AF65-F5344CB8AC3E}">
        <p14:creationId xmlns:p14="http://schemas.microsoft.com/office/powerpoint/2010/main" val="925161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Άξονας Προτεραιότητας 2: Κατηγορίες Παρεμβάσεων</a:t>
            </a:r>
          </a:p>
        </p:txBody>
      </p:sp>
      <p:sp>
        <p:nvSpPr>
          <p:cNvPr id="27" name="26 - TextBox"/>
          <p:cNvSpPr txBox="1"/>
          <p:nvPr/>
        </p:nvSpPr>
        <p:spPr>
          <a:xfrm>
            <a:off x="793629" y="902523"/>
            <a:ext cx="21359003" cy="11910953"/>
          </a:xfrm>
          <a:prstGeom prst="rect">
            <a:avLst/>
          </a:prstGeom>
          <a:noFill/>
        </p:spPr>
        <p:txBody>
          <a:bodyPr wrap="square" rtlCol="0">
            <a:spAutoFit/>
          </a:bodyPr>
          <a:lstStyle/>
          <a:p>
            <a:pPr>
              <a:lnSpc>
                <a:spcPct val="150000"/>
              </a:lnSpc>
            </a:pPr>
            <a:r>
              <a:rPr lang="el-GR" sz="3200" b="1" u="sng" dirty="0"/>
              <a:t>1. Ενεργειακή αποδοτικότητα</a:t>
            </a:r>
          </a:p>
          <a:p>
            <a:pPr>
              <a:lnSpc>
                <a:spcPct val="150000"/>
              </a:lnSpc>
            </a:pPr>
            <a:r>
              <a:rPr lang="el-GR" sz="3200" dirty="0"/>
              <a:t>Η κατηγορία αυτή επιδιώκει τη βελτίωση της ενεργειακής απόδοσης του κτιριακού αποθέματος (νοικοκυριά, δημόσια κτίρια και υποδομές, επιχειρήσεις) στις ενισχυόμενες περιοχές. Στο πλαίσιο αυτό, υποστηρίζονται και οι ενεργειακές κοινότητες. Ενδεικτικές δράσεις είναι οι εξής: </a:t>
            </a:r>
          </a:p>
          <a:p>
            <a:pPr marL="171450" indent="-171450">
              <a:lnSpc>
                <a:spcPct val="150000"/>
              </a:lnSpc>
            </a:pPr>
            <a:r>
              <a:rPr lang="el-GR" sz="3200" dirty="0"/>
              <a:t>Ενεργειακές αναβαθμίσεις (μεμονωμένα ή μέσω ενεργειακών κοινοτήτων):</a:t>
            </a:r>
          </a:p>
          <a:p>
            <a:pPr marL="171450" indent="-171450">
              <a:lnSpc>
                <a:spcPct val="150000"/>
              </a:lnSpc>
              <a:buFont typeface="Wingdings" panose="05000000000000000000" pitchFamily="2" charset="2"/>
              <a:buChar char="§"/>
            </a:pPr>
            <a:r>
              <a:rPr lang="en-US" sz="3200" dirty="0"/>
              <a:t> </a:t>
            </a:r>
            <a:r>
              <a:rPr lang="el-GR" sz="3200" dirty="0"/>
              <a:t>δημόσιων/ δημοτικών κτιρίων (π.χ. Δημοτικές Υπηρεσίες, Σχολεία, Κέντρα Υγείας, κ.λπ.) και υποδομών (π.χ. ΕΕΛ) </a:t>
            </a:r>
          </a:p>
          <a:p>
            <a:pPr marL="171450" indent="-171450">
              <a:lnSpc>
                <a:spcPct val="150000"/>
              </a:lnSpc>
              <a:buFont typeface="Wingdings" panose="05000000000000000000" pitchFamily="2" charset="2"/>
              <a:buChar char="§"/>
            </a:pPr>
            <a:r>
              <a:rPr lang="el-GR" sz="3200" dirty="0"/>
              <a:t> </a:t>
            </a:r>
            <a:r>
              <a:rPr lang="en-US" sz="3200" dirty="0"/>
              <a:t> </a:t>
            </a:r>
            <a:r>
              <a:rPr lang="el-GR" sz="3200" dirty="0"/>
              <a:t>κατοικιών </a:t>
            </a:r>
          </a:p>
          <a:p>
            <a:pPr marL="171450" indent="-171450">
              <a:lnSpc>
                <a:spcPct val="150000"/>
              </a:lnSpc>
              <a:buFont typeface="Wingdings" panose="05000000000000000000" pitchFamily="2" charset="2"/>
              <a:buChar char="§"/>
            </a:pPr>
            <a:r>
              <a:rPr lang="en-US" sz="3200" dirty="0"/>
              <a:t> </a:t>
            </a:r>
            <a:r>
              <a:rPr lang="el-GR" sz="3200" dirty="0"/>
              <a:t>κτιρίων γραφείων και παραγωγικών μονάδων.</a:t>
            </a:r>
            <a:endParaRPr lang="en-US" sz="3200" dirty="0"/>
          </a:p>
          <a:p>
            <a:pPr marL="171450" indent="-171450">
              <a:lnSpc>
                <a:spcPct val="150000"/>
              </a:lnSpc>
            </a:pPr>
            <a:endParaRPr lang="en-US" sz="3200" dirty="0">
              <a:latin typeface="Calibri" panose="020F0502020204030204" pitchFamily="34" charset="0"/>
              <a:cs typeface="Calibri" panose="020F0502020204030204" pitchFamily="34" charset="0"/>
            </a:endParaRPr>
          </a:p>
          <a:p>
            <a:pPr>
              <a:lnSpc>
                <a:spcPct val="150000"/>
              </a:lnSpc>
            </a:pPr>
            <a:r>
              <a:rPr lang="el-GR" sz="3200" dirty="0"/>
              <a:t>Σημειώνεται ότι η ενίσχυση οικιακών καταναλωτών ηλεκτρικού ρεύματος και η ύπαρξη τ/θ είχαν ως αποτέλεσμα στις περιοχές αυτές να υπάρχει μειωμένο</a:t>
            </a:r>
            <a:r>
              <a:rPr lang="en-US" sz="3200" dirty="0"/>
              <a:t> </a:t>
            </a:r>
            <a:r>
              <a:rPr lang="el-GR" sz="3200" dirty="0"/>
              <a:t>ενδιαφέρον για δράσεις ενεργειακής αποδοτικότητας των κτιρίων. Επομένως, το ΤΔΜ θα πρέπει να καλύψει ένα σημαντικό κενό σε σχέση με την</a:t>
            </a:r>
            <a:r>
              <a:rPr lang="en-US" sz="3200" dirty="0"/>
              <a:t> </a:t>
            </a:r>
            <a:r>
              <a:rPr lang="el-GR" sz="3200" dirty="0"/>
              <a:t>εξοικονόμηση, την αυτοπαραγωγή και την ενεργειακή αναβάθμιση των κτιρίων. Τέτοιου είδους δράσεις από τη φύση τους έχουν ως αποτέλεσμα τη μείωση</a:t>
            </a:r>
            <a:r>
              <a:rPr lang="en-US" sz="3200" dirty="0"/>
              <a:t> </a:t>
            </a:r>
            <a:r>
              <a:rPr lang="el-GR" sz="3200" dirty="0"/>
              <a:t>των λογαριασμών του ηλεκτρικού ρεύματος και την καταπολέμηση της ενεργειακής φτώχειας.</a:t>
            </a:r>
            <a:endParaRPr lang="el-GR" sz="3200" dirty="0">
              <a:latin typeface="Calibri" panose="020F0502020204030204" pitchFamily="34" charset="0"/>
              <a:cs typeface="Calibri" panose="020F0502020204030204" pitchFamily="34" charset="0"/>
            </a:endParaRPr>
          </a:p>
          <a:p>
            <a:pPr lvl="1">
              <a:lnSpc>
                <a:spcPct val="150000"/>
              </a:lnSpc>
            </a:pPr>
            <a:endParaRPr lang="el-GR" sz="2800" dirty="0"/>
          </a:p>
          <a:p>
            <a:pPr algn="just">
              <a:lnSpc>
                <a:spcPct val="150000"/>
              </a:lnSpc>
            </a:pPr>
            <a:endParaRPr lang="el-GR" dirty="0"/>
          </a:p>
        </p:txBody>
      </p:sp>
      <p:pic>
        <p:nvPicPr>
          <p:cNvPr id="8" name="Εικόνα 7">
            <a:extLst>
              <a:ext uri="{FF2B5EF4-FFF2-40B4-BE49-F238E27FC236}">
                <a16:creationId xmlns:a16="http://schemas.microsoft.com/office/drawing/2014/main" id="{FC0CE558-FBE2-A464-12E5-0D8844B16063}"/>
              </a:ext>
            </a:extLst>
          </p:cNvPr>
          <p:cNvPicPr>
            <a:picLocks noChangeAspect="1"/>
          </p:cNvPicPr>
          <p:nvPr/>
        </p:nvPicPr>
        <p:blipFill>
          <a:blip r:embed="rId4"/>
          <a:stretch>
            <a:fillRect/>
          </a:stretch>
        </p:blipFill>
        <p:spPr>
          <a:xfrm>
            <a:off x="20548120" y="3295295"/>
            <a:ext cx="3570958" cy="4193170"/>
          </a:xfrm>
          <a:prstGeom prst="rect">
            <a:avLst/>
          </a:prstGeom>
        </p:spPr>
      </p:pic>
    </p:spTree>
    <p:extLst>
      <p:ext uri="{BB962C8B-B14F-4D97-AF65-F5344CB8AC3E}">
        <p14:creationId xmlns:p14="http://schemas.microsoft.com/office/powerpoint/2010/main" val="925161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Άξονας Προτεραιότητας 2: Κατηγορίες Παρεμβάσεων</a:t>
            </a:r>
          </a:p>
        </p:txBody>
      </p:sp>
      <p:sp>
        <p:nvSpPr>
          <p:cNvPr id="27" name="26 - TextBox"/>
          <p:cNvSpPr txBox="1"/>
          <p:nvPr/>
        </p:nvSpPr>
        <p:spPr>
          <a:xfrm>
            <a:off x="862148" y="826422"/>
            <a:ext cx="22774229" cy="11178766"/>
          </a:xfrm>
          <a:prstGeom prst="rect">
            <a:avLst/>
          </a:prstGeom>
          <a:noFill/>
        </p:spPr>
        <p:txBody>
          <a:bodyPr wrap="square" rtlCol="0">
            <a:spAutoFit/>
          </a:bodyPr>
          <a:lstStyle/>
          <a:p>
            <a:pPr lvl="0" algn="just">
              <a:lnSpc>
                <a:spcPct val="150000"/>
              </a:lnSpc>
            </a:pPr>
            <a:r>
              <a:rPr lang="el-GR" sz="3200" b="1" u="sng" dirty="0"/>
              <a:t>2. Καθαρή Ενέργεια</a:t>
            </a:r>
            <a:endParaRPr lang="el-GR" sz="3200" u="sng" dirty="0"/>
          </a:p>
          <a:p>
            <a:pPr>
              <a:lnSpc>
                <a:spcPct val="150000"/>
              </a:lnSpc>
            </a:pPr>
            <a:r>
              <a:rPr lang="el-GR" sz="3200" dirty="0"/>
              <a:t>Η κατηγορία επιδιώκει τη διατήρηση και επέκταση του κοινωνικού αγαθού των τηλεθερμάνσεων και τη μείωση του ανθρακικού αποτυπώματός τους και την προώθηση της διείσδυσης των καθαρών μορφών ενέργειας με αξιοποίηση των ΑΠΕ, για αυτοπαραγωγή. Ιδιαίτερη έμφαση δίνεται στις ενεργειακές κοινότητες.</a:t>
            </a:r>
          </a:p>
          <a:p>
            <a:pPr>
              <a:lnSpc>
                <a:spcPct val="150000"/>
              </a:lnSpc>
            </a:pPr>
            <a:r>
              <a:rPr lang="el-GR" sz="3200" dirty="0"/>
              <a:t>Ενδεικτικές δράσεις είναι:</a:t>
            </a:r>
          </a:p>
          <a:p>
            <a:pPr marL="365125" indent="-261938">
              <a:lnSpc>
                <a:spcPct val="150000"/>
              </a:lnSpc>
              <a:buFont typeface="Wingdings" pitchFamily="2" charset="2"/>
              <a:buChar char="§"/>
            </a:pPr>
            <a:r>
              <a:rPr lang="el-GR" sz="3200" dirty="0"/>
              <a:t> Αύξηση της αυτοπαραγωγής από ΑΠΕ (Πράσινες πόλεις) - Πρόγραμμα Smart Energy </a:t>
            </a:r>
            <a:r>
              <a:rPr lang="el-GR" sz="3200" dirty="0" err="1"/>
              <a:t>Network</a:t>
            </a:r>
            <a:r>
              <a:rPr lang="el-GR" sz="3200" dirty="0"/>
              <a:t> (SEN)</a:t>
            </a:r>
          </a:p>
          <a:p>
            <a:pPr marL="365125" indent="-261938">
              <a:lnSpc>
                <a:spcPct val="150000"/>
              </a:lnSpc>
              <a:buFont typeface="Wingdings" pitchFamily="2" charset="2"/>
              <a:buChar char="§"/>
            </a:pPr>
            <a:r>
              <a:rPr lang="el-GR" sz="3200" dirty="0"/>
              <a:t> Εγκατάσταση αντλιών θερμότητας για θέρμανση/ ψύξη ή/και συστημάτων παραγωγής ηλεκτρικής ενέργειας από ΑΠΕ που θα αξιοποιείται για θέρμανση/ψύξη με αντλίες θερμότητας</a:t>
            </a:r>
          </a:p>
          <a:p>
            <a:pPr marL="365125" indent="-261938">
              <a:lnSpc>
                <a:spcPct val="150000"/>
              </a:lnSpc>
              <a:buFont typeface="Wingdings" pitchFamily="2" charset="2"/>
              <a:buChar char="§"/>
            </a:pPr>
            <a:r>
              <a:rPr lang="el-GR" sz="3200" dirty="0"/>
              <a:t> Στήριξη ενεργειακών κοινοτήτων για την ανάπτυξη δράσεων αυτοπαραγωγής</a:t>
            </a:r>
          </a:p>
          <a:p>
            <a:pPr marL="365125" indent="-261938">
              <a:lnSpc>
                <a:spcPct val="150000"/>
              </a:lnSpc>
              <a:buFont typeface="Wingdings" pitchFamily="2" charset="2"/>
              <a:buChar char="§"/>
            </a:pPr>
            <a:r>
              <a:rPr lang="el-GR" sz="3200" dirty="0"/>
              <a:t> Στήριξη της αυτοπαραγωγής από καθαρές μορφές ενέργειας μεμονωμένα, σε δημόσια/ δημοτικά κτίρια (π.χ. Δημοτικές Υπηρεσίες, Σχολεία, Κέντρα Υγείας, κ.λπ.) και υποδομές (π.χ. ΕΕΛ), κατοικίες και κτίρια γραφείων και παραγωγικών μονάδων</a:t>
            </a:r>
          </a:p>
          <a:p>
            <a:pPr marL="365125" indent="-287338">
              <a:lnSpc>
                <a:spcPct val="150000"/>
              </a:lnSpc>
              <a:buFont typeface="Wingdings" pitchFamily="2" charset="2"/>
              <a:buChar char="§"/>
            </a:pPr>
            <a:r>
              <a:rPr lang="el-GR" sz="3200" dirty="0"/>
              <a:t> Κατασκευή μονάδων υπολειμματικής βιομάζας για παραγωγή ενέργειας και τηλεθέρμανση</a:t>
            </a:r>
          </a:p>
          <a:p>
            <a:pPr marL="365125" indent="-287338">
              <a:lnSpc>
                <a:spcPct val="150000"/>
              </a:lnSpc>
              <a:buFont typeface="Wingdings" pitchFamily="2" charset="2"/>
              <a:buChar char="§"/>
            </a:pPr>
            <a:r>
              <a:rPr lang="el-GR" sz="3200" dirty="0"/>
              <a:t> Κατασκευή μικρών μονάδων βιοαερίου, που αξιοποιούν κτηνοτροφικά, πτηνοτροφικά και αγροτικά </a:t>
            </a:r>
          </a:p>
          <a:p>
            <a:pPr marL="77787">
              <a:lnSpc>
                <a:spcPct val="150000"/>
              </a:lnSpc>
            </a:pPr>
            <a:r>
              <a:rPr lang="el-GR" sz="3200" dirty="0"/>
              <a:t>     υπολείμματα, κατά το πρότυπο άλλων παρόμοιων μονάδων που έχουν κατασκευαστεί στη χώρα.</a:t>
            </a:r>
            <a:endParaRPr lang="el-GR" sz="2800" dirty="0"/>
          </a:p>
          <a:p>
            <a:pPr algn="just">
              <a:lnSpc>
                <a:spcPct val="150000"/>
              </a:lnSpc>
            </a:pPr>
            <a:endParaRPr lang="el-GR" dirty="0"/>
          </a:p>
        </p:txBody>
      </p:sp>
      <p:pic>
        <p:nvPicPr>
          <p:cNvPr id="3" name="Εικόνα 2">
            <a:extLst>
              <a:ext uri="{FF2B5EF4-FFF2-40B4-BE49-F238E27FC236}">
                <a16:creationId xmlns:a16="http://schemas.microsoft.com/office/drawing/2014/main" id="{A7FFF11E-F2F1-DAAA-D4D1-80291254490B}"/>
              </a:ext>
            </a:extLst>
          </p:cNvPr>
          <p:cNvPicPr>
            <a:picLocks noChangeAspect="1"/>
          </p:cNvPicPr>
          <p:nvPr/>
        </p:nvPicPr>
        <p:blipFill>
          <a:blip r:embed="rId4"/>
          <a:stretch>
            <a:fillRect/>
          </a:stretch>
        </p:blipFill>
        <p:spPr>
          <a:xfrm>
            <a:off x="18100436" y="9023230"/>
            <a:ext cx="6202958" cy="3390877"/>
          </a:xfrm>
          <a:prstGeom prst="rect">
            <a:avLst/>
          </a:prstGeom>
        </p:spPr>
      </p:pic>
    </p:spTree>
    <p:extLst>
      <p:ext uri="{BB962C8B-B14F-4D97-AF65-F5344CB8AC3E}">
        <p14:creationId xmlns:p14="http://schemas.microsoft.com/office/powerpoint/2010/main" val="92516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3" y="12241162"/>
            <a:ext cx="5588000" cy="998267"/>
          </a:xfrm>
          <a:prstGeom prst="rect">
            <a:avLst/>
          </a:prstGeom>
        </p:spPr>
      </p:pic>
      <p:cxnSp>
        <p:nvCxnSpPr>
          <p:cNvPr id="6" name="Straight Connector 5"/>
          <p:cNvCxnSpPr/>
          <p:nvPr/>
        </p:nvCxnSpPr>
        <p:spPr>
          <a:xfrm>
            <a:off x="1238863" y="11769213"/>
            <a:ext cx="21814504" cy="0"/>
          </a:xfrm>
          <a:prstGeom prst="line">
            <a:avLst/>
          </a:prstGeom>
          <a:ln>
            <a:solidFill>
              <a:srgbClr val="29663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9379380" y="12536128"/>
            <a:ext cx="3982064" cy="492443"/>
          </a:xfrm>
          <a:prstGeom prst="rect">
            <a:avLst/>
          </a:prstGeom>
          <a:noFill/>
        </p:spPr>
        <p:txBody>
          <a:bodyPr wrap="square" rtlCol="0">
            <a:spAutoFit/>
          </a:bodyPr>
          <a:lstStyle/>
          <a:p>
            <a:r>
              <a:rPr lang="en-US" sz="2600" b="0" i="0" dirty="0" err="1">
                <a:solidFill>
                  <a:srgbClr val="296632"/>
                </a:solidFill>
                <a:latin typeface="Averta" charset="0"/>
                <a:ea typeface="Averta" charset="0"/>
                <a:cs typeface="Averta" charset="0"/>
              </a:rPr>
              <a:t>www.adaptivegreece.gr</a:t>
            </a:r>
            <a:endParaRPr lang="en-US" sz="2600" b="0" i="0" dirty="0">
              <a:solidFill>
                <a:srgbClr val="296632"/>
              </a:solidFill>
              <a:latin typeface="Averta" charset="0"/>
              <a:ea typeface="Averta" charset="0"/>
              <a:cs typeface="Averta" charset="0"/>
            </a:endParaRPr>
          </a:p>
        </p:txBody>
      </p:sp>
      <p:sp>
        <p:nvSpPr>
          <p:cNvPr id="9" name="8 - TextBox"/>
          <p:cNvSpPr txBox="1"/>
          <p:nvPr/>
        </p:nvSpPr>
        <p:spPr>
          <a:xfrm>
            <a:off x="0" y="1"/>
            <a:ext cx="24382413" cy="830997"/>
          </a:xfrm>
          <a:prstGeom prst="rect">
            <a:avLst/>
          </a:prstGeom>
          <a:solidFill>
            <a:schemeClr val="accent6">
              <a:lumMod val="60000"/>
              <a:lumOff val="40000"/>
            </a:schemeClr>
          </a:solidFill>
        </p:spPr>
        <p:txBody>
          <a:bodyPr wrap="square" rtlCol="0">
            <a:spAutoFit/>
          </a:bodyPr>
          <a:lstStyle/>
          <a:p>
            <a:pPr algn="ctr"/>
            <a:r>
              <a:rPr lang="el-GR" sz="4800" dirty="0"/>
              <a:t>Άξονας Προτεραιότητας 2: Κατηγορίες Παρεμβάσεων</a:t>
            </a:r>
          </a:p>
        </p:txBody>
      </p:sp>
      <p:sp>
        <p:nvSpPr>
          <p:cNvPr id="27" name="26 - TextBox"/>
          <p:cNvSpPr txBox="1"/>
          <p:nvPr/>
        </p:nvSpPr>
        <p:spPr>
          <a:xfrm>
            <a:off x="862149" y="984711"/>
            <a:ext cx="22860000" cy="6740307"/>
          </a:xfrm>
          <a:prstGeom prst="rect">
            <a:avLst/>
          </a:prstGeom>
          <a:noFill/>
        </p:spPr>
        <p:txBody>
          <a:bodyPr wrap="square" rtlCol="0">
            <a:spAutoFit/>
          </a:bodyPr>
          <a:lstStyle/>
          <a:p>
            <a:pPr>
              <a:lnSpc>
                <a:spcPct val="150000"/>
              </a:lnSpc>
            </a:pPr>
            <a:r>
              <a:rPr lang="el-GR" sz="3200" b="1" u="sng" dirty="0"/>
              <a:t>3. Έξυπνη ενέργεια (συστήματα, δίκτυα, αποθήκευση και ηλεκτροκίνηση)</a:t>
            </a:r>
          </a:p>
          <a:p>
            <a:pPr>
              <a:lnSpc>
                <a:spcPct val="150000"/>
              </a:lnSpc>
            </a:pPr>
            <a:r>
              <a:rPr lang="el-GR" sz="3200" dirty="0"/>
              <a:t>Η κατηγορία διευκολύνει την ανάπτυξη και την είσοδο ΑΠΕ στο ενεργειακό σύστημα των περιοχών αυτών για την πλήρη </a:t>
            </a:r>
            <a:r>
              <a:rPr lang="el-GR" sz="3200" dirty="0" err="1"/>
              <a:t>απανθρακοποίησή</a:t>
            </a:r>
            <a:r>
              <a:rPr lang="el-GR" sz="3200" dirty="0"/>
              <a:t> τους.</a:t>
            </a:r>
          </a:p>
          <a:p>
            <a:pPr>
              <a:lnSpc>
                <a:spcPct val="150000"/>
              </a:lnSpc>
            </a:pPr>
            <a:r>
              <a:rPr lang="el-GR" sz="3200" dirty="0"/>
              <a:t>Ενδεικτικές δράσεις είναι οι εξής:</a:t>
            </a:r>
          </a:p>
          <a:p>
            <a:pPr>
              <a:lnSpc>
                <a:spcPct val="150000"/>
              </a:lnSpc>
              <a:buFont typeface="Wingdings" pitchFamily="2" charset="2"/>
              <a:buChar char="§"/>
            </a:pPr>
            <a:r>
              <a:rPr lang="el-GR" sz="3200" dirty="0"/>
              <a:t> Ενίσχυση για την εγκατάσταση συστημάτων αποθήκευσης καθαρής ενέργειας μακράς διάρκειας</a:t>
            </a:r>
          </a:p>
          <a:p>
            <a:pPr>
              <a:lnSpc>
                <a:spcPct val="150000"/>
              </a:lnSpc>
              <a:buFont typeface="Wingdings" pitchFamily="2" charset="2"/>
              <a:buChar char="§"/>
            </a:pPr>
            <a:r>
              <a:rPr lang="el-GR" sz="3200" dirty="0"/>
              <a:t> Αποκατάσταση και αναβάθμιση των δικτύων τηλεθέρμανσης</a:t>
            </a:r>
          </a:p>
          <a:p>
            <a:pPr>
              <a:lnSpc>
                <a:spcPct val="150000"/>
              </a:lnSpc>
              <a:buFont typeface="Wingdings" pitchFamily="2" charset="2"/>
              <a:buChar char="§"/>
            </a:pPr>
            <a:r>
              <a:rPr lang="el-GR" sz="3200" dirty="0"/>
              <a:t> Δίκτυο κέντρων συλλογής και διαχείρισης υπολειμματικής βιομάζας</a:t>
            </a:r>
          </a:p>
          <a:p>
            <a:pPr>
              <a:lnSpc>
                <a:spcPct val="150000"/>
              </a:lnSpc>
              <a:buFont typeface="Wingdings" pitchFamily="2" charset="2"/>
              <a:buChar char="§"/>
            </a:pPr>
            <a:r>
              <a:rPr lang="el-GR" sz="3200" dirty="0"/>
              <a:t> Εγκατάσταση σταθμών φόρτισης ηλεκτρικών οχημάτων</a:t>
            </a:r>
          </a:p>
          <a:p>
            <a:pPr>
              <a:lnSpc>
                <a:spcPct val="150000"/>
              </a:lnSpc>
              <a:buFont typeface="Wingdings" pitchFamily="2" charset="2"/>
              <a:buChar char="§"/>
            </a:pPr>
            <a:r>
              <a:rPr lang="el-GR" sz="3200" dirty="0"/>
              <a:t> Επενδύσεις σε νέα ή αναβαθμισμένα δίκτυα και συστήματα χαμηλής, μέσης, υψηλής και </a:t>
            </a:r>
            <a:r>
              <a:rPr lang="el-GR" sz="3200" dirty="0" err="1"/>
              <a:t>υπερυψηλής</a:t>
            </a:r>
            <a:r>
              <a:rPr lang="el-GR" sz="3200" dirty="0"/>
              <a:t> τάσης.</a:t>
            </a:r>
            <a:endParaRPr lang="el-GR" dirty="0"/>
          </a:p>
        </p:txBody>
      </p:sp>
      <p:pic>
        <p:nvPicPr>
          <p:cNvPr id="3" name="Εικόνα 2">
            <a:extLst>
              <a:ext uri="{FF2B5EF4-FFF2-40B4-BE49-F238E27FC236}">
                <a16:creationId xmlns:a16="http://schemas.microsoft.com/office/drawing/2014/main" id="{A30BF7B3-951C-1E7A-9ACF-4FABE559BFF5}"/>
              </a:ext>
            </a:extLst>
          </p:cNvPr>
          <p:cNvPicPr>
            <a:picLocks noChangeAspect="1"/>
          </p:cNvPicPr>
          <p:nvPr/>
        </p:nvPicPr>
        <p:blipFill>
          <a:blip r:embed="rId4"/>
          <a:stretch>
            <a:fillRect/>
          </a:stretch>
        </p:blipFill>
        <p:spPr>
          <a:xfrm>
            <a:off x="9200139" y="8063974"/>
            <a:ext cx="6680328" cy="3277536"/>
          </a:xfrm>
          <a:prstGeom prst="rect">
            <a:avLst/>
          </a:prstGeom>
        </p:spPr>
      </p:pic>
      <p:pic>
        <p:nvPicPr>
          <p:cNvPr id="8" name="Εικόνα 7">
            <a:extLst>
              <a:ext uri="{FF2B5EF4-FFF2-40B4-BE49-F238E27FC236}">
                <a16:creationId xmlns:a16="http://schemas.microsoft.com/office/drawing/2014/main" id="{E4B2B768-83DA-2DAD-E81E-15F3E75714A9}"/>
              </a:ext>
            </a:extLst>
          </p:cNvPr>
          <p:cNvPicPr>
            <a:picLocks noChangeAspect="1"/>
          </p:cNvPicPr>
          <p:nvPr/>
        </p:nvPicPr>
        <p:blipFill>
          <a:blip r:embed="rId5"/>
          <a:stretch>
            <a:fillRect/>
          </a:stretch>
        </p:blipFill>
        <p:spPr>
          <a:xfrm>
            <a:off x="1522039" y="8152722"/>
            <a:ext cx="6113306" cy="3144544"/>
          </a:xfrm>
          <a:prstGeom prst="rect">
            <a:avLst/>
          </a:prstGeom>
        </p:spPr>
      </p:pic>
      <p:pic>
        <p:nvPicPr>
          <p:cNvPr id="11" name="Εικόνα 10">
            <a:extLst>
              <a:ext uri="{FF2B5EF4-FFF2-40B4-BE49-F238E27FC236}">
                <a16:creationId xmlns:a16="http://schemas.microsoft.com/office/drawing/2014/main" id="{59CB52E2-147D-C570-DF2E-6D603B390625}"/>
              </a:ext>
            </a:extLst>
          </p:cNvPr>
          <p:cNvPicPr>
            <a:picLocks noChangeAspect="1"/>
          </p:cNvPicPr>
          <p:nvPr/>
        </p:nvPicPr>
        <p:blipFill>
          <a:blip r:embed="rId6"/>
          <a:stretch>
            <a:fillRect/>
          </a:stretch>
        </p:blipFill>
        <p:spPr>
          <a:xfrm>
            <a:off x="18177796" y="2854810"/>
            <a:ext cx="5872157" cy="3659760"/>
          </a:xfrm>
          <a:prstGeom prst="rect">
            <a:avLst/>
          </a:prstGeom>
        </p:spPr>
      </p:pic>
      <p:pic>
        <p:nvPicPr>
          <p:cNvPr id="13" name="Εικόνα 12">
            <a:extLst>
              <a:ext uri="{FF2B5EF4-FFF2-40B4-BE49-F238E27FC236}">
                <a16:creationId xmlns:a16="http://schemas.microsoft.com/office/drawing/2014/main" id="{B8E6DAAB-E985-A504-D6BC-3B52CE667770}"/>
              </a:ext>
            </a:extLst>
          </p:cNvPr>
          <p:cNvPicPr>
            <a:picLocks noChangeAspect="1"/>
          </p:cNvPicPr>
          <p:nvPr/>
        </p:nvPicPr>
        <p:blipFill>
          <a:blip r:embed="rId7"/>
          <a:stretch>
            <a:fillRect/>
          </a:stretch>
        </p:blipFill>
        <p:spPr>
          <a:xfrm>
            <a:off x="18177796" y="8067402"/>
            <a:ext cx="5872157" cy="3362855"/>
          </a:xfrm>
          <a:prstGeom prst="rect">
            <a:avLst/>
          </a:prstGeom>
        </p:spPr>
      </p:pic>
    </p:spTree>
    <p:extLst>
      <p:ext uri="{BB962C8B-B14F-4D97-AF65-F5344CB8AC3E}">
        <p14:creationId xmlns:p14="http://schemas.microsoft.com/office/powerpoint/2010/main" val="925161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p:cNvSpPr txBox="1">
            <a:spLocks/>
          </p:cNvSpPr>
          <p:nvPr/>
        </p:nvSpPr>
        <p:spPr>
          <a:xfrm>
            <a:off x="4984112" y="8125097"/>
            <a:ext cx="14395268" cy="3239588"/>
          </a:xfrm>
          <a:prstGeom prst="rect">
            <a:avLst/>
          </a:prstGeom>
        </p:spPr>
        <p:txBody>
          <a:bodyPr/>
          <a:lstStyle>
            <a:lvl1pPr marL="0" indent="0" algn="l" defTabSz="1828709" rtl="0" eaLnBrk="1" latinLnBrk="0" hangingPunct="1">
              <a:lnSpc>
                <a:spcPct val="90000"/>
              </a:lnSpc>
              <a:spcBef>
                <a:spcPts val="2000"/>
              </a:spcBef>
              <a:buFont typeface="Arial" panose="020B0604020202020204" pitchFamily="34" charset="0"/>
              <a:buNone/>
              <a:defRPr sz="60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l-GR" b="1" dirty="0">
                <a:solidFill>
                  <a:schemeClr val="bg1"/>
                </a:solidFill>
                <a:latin typeface="Averta Semibold" charset="0"/>
                <a:ea typeface="Averta Semibold" charset="0"/>
                <a:cs typeface="Averta Semibold" charset="0"/>
              </a:rPr>
              <a:t>Ευχαριστώ για την προσοχή σας</a:t>
            </a:r>
          </a:p>
          <a:p>
            <a:endParaRPr lang="el-GR" sz="4500" dirty="0">
              <a:solidFill>
                <a:schemeClr val="bg1"/>
              </a:solidFill>
              <a:latin typeface="Averta" charset="0"/>
              <a:ea typeface="Averta" charset="0"/>
              <a:cs typeface="Averta" charset="0"/>
            </a:endParaRPr>
          </a:p>
          <a:p>
            <a:endParaRPr lang="el-GR" sz="4500" dirty="0">
              <a:solidFill>
                <a:schemeClr val="bg1"/>
              </a:solidFill>
              <a:latin typeface="Averta" charset="0"/>
              <a:ea typeface="Averta" charset="0"/>
              <a:cs typeface="Averta" charset="0"/>
            </a:endParaRPr>
          </a:p>
          <a:p>
            <a:endParaRPr lang="el-GR" sz="4500" dirty="0">
              <a:solidFill>
                <a:schemeClr val="bg1"/>
              </a:solidFill>
              <a:latin typeface="Averta" charset="0"/>
              <a:ea typeface="Averta" charset="0"/>
              <a:cs typeface="Averta" charset="0"/>
            </a:endParaRPr>
          </a:p>
          <a:p>
            <a:endParaRPr lang="el-GR" sz="4500" dirty="0">
              <a:solidFill>
                <a:schemeClr val="bg1"/>
              </a:solidFill>
              <a:latin typeface="Averta" charset="0"/>
              <a:ea typeface="Averta" charset="0"/>
              <a:cs typeface="Averta" charset="0"/>
            </a:endParaRPr>
          </a:p>
          <a:p>
            <a:endParaRPr lang="el-GR" sz="4500" dirty="0">
              <a:solidFill>
                <a:schemeClr val="bg1"/>
              </a:solidFill>
              <a:latin typeface="Averta" charset="0"/>
              <a:ea typeface="Averta" charset="0"/>
              <a:cs typeface="Averta" charset="0"/>
            </a:endParaRPr>
          </a:p>
          <a:p>
            <a:endParaRPr lang="el-GR" sz="4500" dirty="0">
              <a:solidFill>
                <a:schemeClr val="bg1"/>
              </a:solidFill>
              <a:latin typeface="Averta" charset="0"/>
              <a:ea typeface="Averta" charset="0"/>
              <a:cs typeface="Averta" charset="0"/>
            </a:endParaRPr>
          </a:p>
          <a:p>
            <a:endParaRPr lang="en-US" sz="4500" dirty="0">
              <a:solidFill>
                <a:schemeClr val="bg1"/>
              </a:solidFill>
              <a:latin typeface="Averta" charset="0"/>
              <a:ea typeface="Averta" charset="0"/>
              <a:cs typeface="Averta" charset="0"/>
            </a:endParaRPr>
          </a:p>
          <a:p>
            <a:endParaRPr lang="el-GR" sz="3200" dirty="0">
              <a:solidFill>
                <a:schemeClr val="bg1"/>
              </a:solidFill>
              <a:latin typeface="Averta" charset="0"/>
              <a:ea typeface="Averta" charset="0"/>
              <a:cs typeface="Averta" charset="0"/>
            </a:endParaRPr>
          </a:p>
        </p:txBody>
      </p:sp>
      <p:sp>
        <p:nvSpPr>
          <p:cNvPr id="3" name="TextBox 2"/>
          <p:cNvSpPr txBox="1"/>
          <p:nvPr/>
        </p:nvSpPr>
        <p:spPr>
          <a:xfrm>
            <a:off x="19379380" y="1302070"/>
            <a:ext cx="3982064" cy="492443"/>
          </a:xfrm>
          <a:prstGeom prst="rect">
            <a:avLst/>
          </a:prstGeom>
          <a:noFill/>
        </p:spPr>
        <p:txBody>
          <a:bodyPr wrap="square" rtlCol="0">
            <a:spAutoFit/>
          </a:bodyPr>
          <a:lstStyle/>
          <a:p>
            <a:r>
              <a:rPr lang="en-US" sz="2600" b="0" i="0" dirty="0" err="1">
                <a:solidFill>
                  <a:srgbClr val="2E5096"/>
                </a:solidFill>
                <a:latin typeface="Averta" charset="0"/>
                <a:ea typeface="Averta" charset="0"/>
                <a:cs typeface="Averta" charset="0"/>
              </a:rPr>
              <a:t>www.adaptivegreece.gr</a:t>
            </a:r>
            <a:endParaRPr lang="en-US" sz="2600" b="0" i="0" dirty="0">
              <a:solidFill>
                <a:srgbClr val="2E5096"/>
              </a:solidFill>
              <a:latin typeface="Averta" charset="0"/>
              <a:ea typeface="Averta" charset="0"/>
              <a:cs typeface="Averta" charset="0"/>
            </a:endParaRPr>
          </a:p>
        </p:txBody>
      </p:sp>
      <p:sp>
        <p:nvSpPr>
          <p:cNvPr id="7" name="6 - TextBox"/>
          <p:cNvSpPr txBox="1"/>
          <p:nvPr/>
        </p:nvSpPr>
        <p:spPr>
          <a:xfrm>
            <a:off x="0" y="13095516"/>
            <a:ext cx="7628709" cy="646331"/>
          </a:xfrm>
          <a:prstGeom prst="rect">
            <a:avLst/>
          </a:prstGeom>
          <a:solidFill>
            <a:schemeClr val="accent4">
              <a:lumMod val="40000"/>
              <a:lumOff val="60000"/>
            </a:schemeClr>
          </a:solidFill>
        </p:spPr>
        <p:txBody>
          <a:bodyPr wrap="square" rtlCol="0">
            <a:spAutoFit/>
          </a:bodyPr>
          <a:lstStyle/>
          <a:p>
            <a:r>
              <a:rPr lang="en-US" dirty="0">
                <a:ea typeface="Averta" charset="0"/>
                <a:cs typeface="Averta" charset="0"/>
              </a:rPr>
              <a:t>e-mail</a:t>
            </a:r>
            <a:r>
              <a:rPr lang="el-GR" dirty="0">
                <a:ea typeface="Averta" charset="0"/>
                <a:cs typeface="Averta" charset="0"/>
              </a:rPr>
              <a:t> : </a:t>
            </a:r>
            <a:r>
              <a:rPr lang="en-US" dirty="0">
                <a:solidFill>
                  <a:schemeClr val="bg1"/>
                </a:solidFill>
                <a:ea typeface="Averta" charset="0"/>
                <a:cs typeface="Averta" charset="0"/>
                <a:hlinkClick r:id="rId3"/>
              </a:rPr>
              <a:t>ap.dmetavasis@pdm.gov.gr</a:t>
            </a:r>
            <a:r>
              <a:rPr lang="el-GR" dirty="0">
                <a:solidFill>
                  <a:schemeClr val="bg1"/>
                </a:solidFill>
                <a:ea typeface="Averta" charset="0"/>
                <a:cs typeface="Averta" charset="0"/>
              </a:rPr>
              <a:t> </a:t>
            </a:r>
            <a:endParaRPr lang="en-US" dirty="0">
              <a:solidFill>
                <a:schemeClr val="bg1"/>
              </a:solidFill>
              <a:ea typeface="Averta" charset="0"/>
              <a:cs typeface="Averta" charset="0"/>
            </a:endParaRPr>
          </a:p>
        </p:txBody>
      </p:sp>
    </p:spTree>
    <p:extLst>
      <p:ext uri="{BB962C8B-B14F-4D97-AF65-F5344CB8AC3E}">
        <p14:creationId xmlns:p14="http://schemas.microsoft.com/office/powerpoint/2010/main" val="4052616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545</TotalTime>
  <Words>2077</Words>
  <Application>Microsoft Office PowerPoint</Application>
  <PresentationFormat>Προσαρμογή</PresentationFormat>
  <Paragraphs>242</Paragraphs>
  <Slides>14</Slides>
  <Notes>10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14</vt:i4>
      </vt:variant>
    </vt:vector>
  </HeadingPairs>
  <TitlesOfParts>
    <vt:vector size="20" baseType="lpstr">
      <vt:lpstr>Arial</vt:lpstr>
      <vt:lpstr>Averta</vt:lpstr>
      <vt:lpstr>Averta Semibold</vt:lpstr>
      <vt:lpstr>Calibri</vt:lpstr>
      <vt:lpstr>Wingdings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74</cp:revision>
  <dcterms:created xsi:type="dcterms:W3CDTF">2019-05-29T13:20:50Z</dcterms:created>
  <dcterms:modified xsi:type="dcterms:W3CDTF">2022-10-06T13:24:49Z</dcterms:modified>
</cp:coreProperties>
</file>